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8" r:id="rId6"/>
    <p:sldId id="278" r:id="rId7"/>
    <p:sldId id="280" r:id="rId8"/>
    <p:sldId id="279" r:id="rId9"/>
    <p:sldId id="281" r:id="rId10"/>
    <p:sldId id="264" r:id="rId11"/>
    <p:sldId id="263" r:id="rId12"/>
    <p:sldId id="272"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27BF"/>
    <a:srgbClr val="8A28B6"/>
    <a:srgbClr val="A733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8771B3-ADE9-4807-9CD4-33C0957E9626}" v="10" dt="2021-10-27T18:56:57.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385" autoAdjust="0"/>
  </p:normalViewPr>
  <p:slideViewPr>
    <p:cSldViewPr snapToGrid="0">
      <p:cViewPr varScale="1">
        <p:scale>
          <a:sx n="60" d="100"/>
          <a:sy n="60" d="100"/>
        </p:scale>
        <p:origin x="1068"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ylan Schouppe" userId="ae7fdeeb-bc6f-498c-8536-66fee83140de" providerId="ADAL" clId="{6C8771B3-ADE9-4807-9CD4-33C0957E9626}"/>
    <pc:docChg chg="undo custSel modSld">
      <pc:chgData name="Dylan Schouppe" userId="ae7fdeeb-bc6f-498c-8536-66fee83140de" providerId="ADAL" clId="{6C8771B3-ADE9-4807-9CD4-33C0957E9626}" dt="2021-10-27T18:57:01.630" v="9404" actId="1076"/>
      <pc:docMkLst>
        <pc:docMk/>
      </pc:docMkLst>
      <pc:sldChg chg="modSp mod">
        <pc:chgData name="Dylan Schouppe" userId="ae7fdeeb-bc6f-498c-8536-66fee83140de" providerId="ADAL" clId="{6C8771B3-ADE9-4807-9CD4-33C0957E9626}" dt="2021-10-27T18:18:08.735" v="5783" actId="20577"/>
        <pc:sldMkLst>
          <pc:docMk/>
          <pc:sldMk cId="162227108" sldId="258"/>
        </pc:sldMkLst>
        <pc:spChg chg="mod">
          <ac:chgData name="Dylan Schouppe" userId="ae7fdeeb-bc6f-498c-8536-66fee83140de" providerId="ADAL" clId="{6C8771B3-ADE9-4807-9CD4-33C0957E9626}" dt="2021-10-27T18:18:08.735" v="5783" actId="20577"/>
          <ac:spMkLst>
            <pc:docMk/>
            <pc:sldMk cId="162227108" sldId="258"/>
            <ac:spMk id="3" creationId="{EF8F6534-ADCC-4AD6-B897-CEACC4503424}"/>
          </ac:spMkLst>
        </pc:spChg>
      </pc:sldChg>
      <pc:sldChg chg="addSp modSp mod modNotesTx">
        <pc:chgData name="Dylan Schouppe" userId="ae7fdeeb-bc6f-498c-8536-66fee83140de" providerId="ADAL" clId="{6C8771B3-ADE9-4807-9CD4-33C0957E9626}" dt="2021-10-27T18:51:52.671" v="9346" actId="14100"/>
        <pc:sldMkLst>
          <pc:docMk/>
          <pc:sldMk cId="499676873" sldId="263"/>
        </pc:sldMkLst>
        <pc:spChg chg="mod">
          <ac:chgData name="Dylan Schouppe" userId="ae7fdeeb-bc6f-498c-8536-66fee83140de" providerId="ADAL" clId="{6C8771B3-ADE9-4807-9CD4-33C0957E9626}" dt="2021-10-27T18:51:52.671" v="9346" actId="14100"/>
          <ac:spMkLst>
            <pc:docMk/>
            <pc:sldMk cId="499676873" sldId="263"/>
            <ac:spMk id="3" creationId="{EF8F6534-ADCC-4AD6-B897-CEACC4503424}"/>
          </ac:spMkLst>
        </pc:spChg>
        <pc:picChg chg="add mod">
          <ac:chgData name="Dylan Schouppe" userId="ae7fdeeb-bc6f-498c-8536-66fee83140de" providerId="ADAL" clId="{6C8771B3-ADE9-4807-9CD4-33C0957E9626}" dt="2021-10-27T18:51:32.320" v="9342" actId="1038"/>
          <ac:picMkLst>
            <pc:docMk/>
            <pc:sldMk cId="499676873" sldId="263"/>
            <ac:picMk id="9" creationId="{97F44685-F316-4FF6-A21B-E3CF520F4128}"/>
          </ac:picMkLst>
        </pc:picChg>
      </pc:sldChg>
      <pc:sldChg chg="modSp mod modNotesTx">
        <pc:chgData name="Dylan Schouppe" userId="ae7fdeeb-bc6f-498c-8536-66fee83140de" providerId="ADAL" clId="{6C8771B3-ADE9-4807-9CD4-33C0957E9626}" dt="2021-10-27T18:40:32.998" v="8163" actId="20577"/>
        <pc:sldMkLst>
          <pc:docMk/>
          <pc:sldMk cId="2853276840" sldId="264"/>
        </pc:sldMkLst>
        <pc:spChg chg="mod">
          <ac:chgData name="Dylan Schouppe" userId="ae7fdeeb-bc6f-498c-8536-66fee83140de" providerId="ADAL" clId="{6C8771B3-ADE9-4807-9CD4-33C0957E9626}" dt="2021-10-27T18:27:19.055" v="6532" actId="20577"/>
          <ac:spMkLst>
            <pc:docMk/>
            <pc:sldMk cId="2853276840" sldId="264"/>
            <ac:spMk id="3" creationId="{EF8F6534-ADCC-4AD6-B897-CEACC4503424}"/>
          </ac:spMkLst>
        </pc:spChg>
      </pc:sldChg>
      <pc:sldChg chg="addSp delSp modSp mod">
        <pc:chgData name="Dylan Schouppe" userId="ae7fdeeb-bc6f-498c-8536-66fee83140de" providerId="ADAL" clId="{6C8771B3-ADE9-4807-9CD4-33C0957E9626}" dt="2021-10-27T18:46:36.542" v="8505" actId="255"/>
        <pc:sldMkLst>
          <pc:docMk/>
          <pc:sldMk cId="3340675804" sldId="269"/>
        </pc:sldMkLst>
        <pc:spChg chg="add del">
          <ac:chgData name="Dylan Schouppe" userId="ae7fdeeb-bc6f-498c-8536-66fee83140de" providerId="ADAL" clId="{6C8771B3-ADE9-4807-9CD4-33C0957E9626}" dt="2021-10-27T17:07:01.266" v="422"/>
          <ac:spMkLst>
            <pc:docMk/>
            <pc:sldMk cId="3340675804" sldId="269"/>
            <ac:spMk id="2" creationId="{90D5AC1F-3048-42B3-92BF-C3AE99D29165}"/>
          </ac:spMkLst>
        </pc:spChg>
        <pc:spChg chg="mod">
          <ac:chgData name="Dylan Schouppe" userId="ae7fdeeb-bc6f-498c-8536-66fee83140de" providerId="ADAL" clId="{6C8771B3-ADE9-4807-9CD4-33C0957E9626}" dt="2021-10-27T18:46:36.542" v="8505" actId="255"/>
          <ac:spMkLst>
            <pc:docMk/>
            <pc:sldMk cId="3340675804" sldId="269"/>
            <ac:spMk id="3" creationId="{EF8F6534-ADCC-4AD6-B897-CEACC4503424}"/>
          </ac:spMkLst>
        </pc:spChg>
      </pc:sldChg>
      <pc:sldChg chg="addSp modSp mod">
        <pc:chgData name="Dylan Schouppe" userId="ae7fdeeb-bc6f-498c-8536-66fee83140de" providerId="ADAL" clId="{6C8771B3-ADE9-4807-9CD4-33C0957E9626}" dt="2021-10-27T18:57:01.630" v="9404" actId="1076"/>
        <pc:sldMkLst>
          <pc:docMk/>
          <pc:sldMk cId="927102476" sldId="272"/>
        </pc:sldMkLst>
        <pc:spChg chg="mod">
          <ac:chgData name="Dylan Schouppe" userId="ae7fdeeb-bc6f-498c-8536-66fee83140de" providerId="ADAL" clId="{6C8771B3-ADE9-4807-9CD4-33C0957E9626}" dt="2021-10-27T18:56:28.053" v="9398" actId="14100"/>
          <ac:spMkLst>
            <pc:docMk/>
            <pc:sldMk cId="927102476" sldId="272"/>
            <ac:spMk id="2" creationId="{2984FE29-C677-460B-BE21-9F1A348295B6}"/>
          </ac:spMkLst>
        </pc:spChg>
        <pc:spChg chg="mod">
          <ac:chgData name="Dylan Schouppe" userId="ae7fdeeb-bc6f-498c-8536-66fee83140de" providerId="ADAL" clId="{6C8771B3-ADE9-4807-9CD4-33C0957E9626}" dt="2021-10-27T18:56:49.348" v="9399" actId="14100"/>
          <ac:spMkLst>
            <pc:docMk/>
            <pc:sldMk cId="927102476" sldId="272"/>
            <ac:spMk id="3" creationId="{EF8F6534-ADCC-4AD6-B897-CEACC4503424}"/>
          </ac:spMkLst>
        </pc:spChg>
        <pc:picChg chg="add mod">
          <ac:chgData name="Dylan Schouppe" userId="ae7fdeeb-bc6f-498c-8536-66fee83140de" providerId="ADAL" clId="{6C8771B3-ADE9-4807-9CD4-33C0957E9626}" dt="2021-10-27T18:57:01.630" v="9404" actId="1076"/>
          <ac:picMkLst>
            <pc:docMk/>
            <pc:sldMk cId="927102476" sldId="272"/>
            <ac:picMk id="9" creationId="{6F10F29D-2E79-4BE6-A617-211093F841ED}"/>
          </ac:picMkLst>
        </pc:picChg>
      </pc:sldChg>
      <pc:sldChg chg="addSp modSp mod modNotesTx">
        <pc:chgData name="Dylan Schouppe" userId="ae7fdeeb-bc6f-498c-8536-66fee83140de" providerId="ADAL" clId="{6C8771B3-ADE9-4807-9CD4-33C0957E9626}" dt="2021-10-27T18:55:08.141" v="9394" actId="1035"/>
        <pc:sldMkLst>
          <pc:docMk/>
          <pc:sldMk cId="1946333118" sldId="278"/>
        </pc:sldMkLst>
        <pc:spChg chg="mod">
          <ac:chgData name="Dylan Schouppe" userId="ae7fdeeb-bc6f-498c-8536-66fee83140de" providerId="ADAL" clId="{6C8771B3-ADE9-4807-9CD4-33C0957E9626}" dt="2021-10-27T18:55:03.250" v="9379" actId="1035"/>
          <ac:spMkLst>
            <pc:docMk/>
            <pc:sldMk cId="1946333118" sldId="278"/>
            <ac:spMk id="2" creationId="{2984FE29-C677-460B-BE21-9F1A348295B6}"/>
          </ac:spMkLst>
        </pc:spChg>
        <pc:spChg chg="mod">
          <ac:chgData name="Dylan Schouppe" userId="ae7fdeeb-bc6f-498c-8536-66fee83140de" providerId="ADAL" clId="{6C8771B3-ADE9-4807-9CD4-33C0957E9626}" dt="2021-10-27T18:55:08.141" v="9394" actId="1035"/>
          <ac:spMkLst>
            <pc:docMk/>
            <pc:sldMk cId="1946333118" sldId="278"/>
            <ac:spMk id="3" creationId="{EF8F6534-ADCC-4AD6-B897-CEACC4503424}"/>
          </ac:spMkLst>
        </pc:spChg>
        <pc:picChg chg="add mod">
          <ac:chgData name="Dylan Schouppe" userId="ae7fdeeb-bc6f-498c-8536-66fee83140de" providerId="ADAL" clId="{6C8771B3-ADE9-4807-9CD4-33C0957E9626}" dt="2021-10-27T18:54:46.397" v="9358" actId="1076"/>
          <ac:picMkLst>
            <pc:docMk/>
            <pc:sldMk cId="1946333118" sldId="278"/>
            <ac:picMk id="9" creationId="{D29CDC89-CE96-4676-BE97-633570599DEF}"/>
          </ac:picMkLst>
        </pc:picChg>
      </pc:sldChg>
      <pc:sldChg chg="modSp mod modNotesTx">
        <pc:chgData name="Dylan Schouppe" userId="ae7fdeeb-bc6f-498c-8536-66fee83140de" providerId="ADAL" clId="{6C8771B3-ADE9-4807-9CD4-33C0957E9626}" dt="2021-10-27T18:01:07.209" v="4661" actId="20577"/>
        <pc:sldMkLst>
          <pc:docMk/>
          <pc:sldMk cId="516155910" sldId="279"/>
        </pc:sldMkLst>
        <pc:spChg chg="mod">
          <ac:chgData name="Dylan Schouppe" userId="ae7fdeeb-bc6f-498c-8536-66fee83140de" providerId="ADAL" clId="{6C8771B3-ADE9-4807-9CD4-33C0957E9626}" dt="2021-10-27T17:54:34.994" v="4114" actId="20577"/>
          <ac:spMkLst>
            <pc:docMk/>
            <pc:sldMk cId="516155910" sldId="279"/>
            <ac:spMk id="3" creationId="{EF8F6534-ADCC-4AD6-B897-CEACC4503424}"/>
          </ac:spMkLst>
        </pc:spChg>
      </pc:sldChg>
      <pc:sldChg chg="modSp mod modNotesTx">
        <pc:chgData name="Dylan Schouppe" userId="ae7fdeeb-bc6f-498c-8536-66fee83140de" providerId="ADAL" clId="{6C8771B3-ADE9-4807-9CD4-33C0957E9626}" dt="2021-10-27T18:18:16.947" v="5791" actId="20577"/>
        <pc:sldMkLst>
          <pc:docMk/>
          <pc:sldMk cId="3055058602" sldId="280"/>
        </pc:sldMkLst>
        <pc:spChg chg="mod">
          <ac:chgData name="Dylan Schouppe" userId="ae7fdeeb-bc6f-498c-8536-66fee83140de" providerId="ADAL" clId="{6C8771B3-ADE9-4807-9CD4-33C0957E9626}" dt="2021-10-27T17:33:20.692" v="1859" actId="20577"/>
          <ac:spMkLst>
            <pc:docMk/>
            <pc:sldMk cId="3055058602" sldId="280"/>
            <ac:spMk id="3" creationId="{EF8F6534-ADCC-4AD6-B897-CEACC4503424}"/>
          </ac:spMkLst>
        </pc:spChg>
      </pc:sldChg>
      <pc:sldChg chg="addSp modSp mod modNotesTx">
        <pc:chgData name="Dylan Schouppe" userId="ae7fdeeb-bc6f-498c-8536-66fee83140de" providerId="ADAL" clId="{6C8771B3-ADE9-4807-9CD4-33C0957E9626}" dt="2021-10-27T18:53:12.040" v="9351" actId="1076"/>
        <pc:sldMkLst>
          <pc:docMk/>
          <pc:sldMk cId="1697899574" sldId="281"/>
        </pc:sldMkLst>
        <pc:spChg chg="mod">
          <ac:chgData name="Dylan Schouppe" userId="ae7fdeeb-bc6f-498c-8536-66fee83140de" providerId="ADAL" clId="{6C8771B3-ADE9-4807-9CD4-33C0957E9626}" dt="2021-10-27T18:05:11.120" v="4819" actId="14100"/>
          <ac:spMkLst>
            <pc:docMk/>
            <pc:sldMk cId="1697899574" sldId="281"/>
            <ac:spMk id="2" creationId="{2984FE29-C677-460B-BE21-9F1A348295B6}"/>
          </ac:spMkLst>
        </pc:spChg>
        <pc:spChg chg="mod">
          <ac:chgData name="Dylan Schouppe" userId="ae7fdeeb-bc6f-498c-8536-66fee83140de" providerId="ADAL" clId="{6C8771B3-ADE9-4807-9CD4-33C0957E9626}" dt="2021-10-27T18:25:35.668" v="6526" actId="313"/>
          <ac:spMkLst>
            <pc:docMk/>
            <pc:sldMk cId="1697899574" sldId="281"/>
            <ac:spMk id="3" creationId="{EF8F6534-ADCC-4AD6-B897-CEACC4503424}"/>
          </ac:spMkLst>
        </pc:spChg>
        <pc:picChg chg="add mod">
          <ac:chgData name="Dylan Schouppe" userId="ae7fdeeb-bc6f-498c-8536-66fee83140de" providerId="ADAL" clId="{6C8771B3-ADE9-4807-9CD4-33C0957E9626}" dt="2021-10-27T18:53:12.040" v="9351" actId="1076"/>
          <ac:picMkLst>
            <pc:docMk/>
            <pc:sldMk cId="1697899574" sldId="281"/>
            <ac:picMk id="9" creationId="{600C7592-FAF9-490B-A703-DD6F9DA3753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53ED4-F531-4D3A-A6F0-9C94FA44F7DB}" type="datetimeFigureOut">
              <a:rPr lang="en-US" smtClean="0"/>
              <a:t>10/27/2021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0938D-B648-4FAB-8046-9F1B96FAD25C}" type="slidenum">
              <a:rPr lang="en-US" smtClean="0"/>
              <a:t>‹#›</a:t>
            </a:fld>
            <a:endParaRPr lang="en-US"/>
          </a:p>
        </p:txBody>
      </p:sp>
    </p:spTree>
    <p:extLst>
      <p:ext uri="{BB962C8B-B14F-4D97-AF65-F5344CB8AC3E}">
        <p14:creationId xmlns:p14="http://schemas.microsoft.com/office/powerpoint/2010/main" val="424773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sexual dysfunction disorder is defined by the </a:t>
            </a:r>
            <a:r>
              <a:rPr lang="en-US" i="1" dirty="0"/>
              <a:t>Diagnostic and Statistical Manual </a:t>
            </a:r>
            <a:r>
              <a:rPr lang="en-US" dirty="0"/>
              <a:t>as …” heterogeneous group of disorders that are typically characterized by a clinically significant disturbance in a person's ability to respond sexually or to experience sexual pleasure” (American Psychological Association, 2013, p. 423). Multiple disorders can be diagnosed simultaneously; however, if the sexual dysfunction is the result of another mental disorder, such as depression, the patient would receive the singular diagnosis. Sexual dysfunction disorders can be lifelong in some patients, manifesting during a patient’s first sexual experiences. Alternatively, they could be acquired, which infers that the disorder is developed following a period of normalcy in their sex life. They may also be generalized, referring to sexual difficulty that exists regardless of the circumstances of the sexual encounter, or situational, referring to sexual difficulty only in specific circumstances. There are three broad causes of sexual dysfunction: biological, psychological, and social. These causes can exist concurrently and singularly.</a:t>
            </a:r>
          </a:p>
        </p:txBody>
      </p:sp>
      <p:sp>
        <p:nvSpPr>
          <p:cNvPr id="4" name="Slide Number Placeholder 3"/>
          <p:cNvSpPr>
            <a:spLocks noGrp="1"/>
          </p:cNvSpPr>
          <p:nvPr>
            <p:ph type="sldNum" sz="quarter" idx="5"/>
          </p:nvPr>
        </p:nvSpPr>
        <p:spPr/>
        <p:txBody>
          <a:bodyPr/>
          <a:lstStyle/>
          <a:p>
            <a:fld id="{7980938D-B648-4FAB-8046-9F1B96FAD25C}" type="slidenum">
              <a:rPr lang="en-US" smtClean="0"/>
              <a:t>3</a:t>
            </a:fld>
            <a:endParaRPr lang="en-US"/>
          </a:p>
        </p:txBody>
      </p:sp>
    </p:spTree>
    <p:extLst>
      <p:ext uri="{BB962C8B-B14F-4D97-AF65-F5344CB8AC3E}">
        <p14:creationId xmlns:p14="http://schemas.microsoft.com/office/powerpoint/2010/main" val="538040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Paraphilic disorders are characterized by the </a:t>
            </a:r>
            <a:r>
              <a:rPr lang="en-US" i="1" dirty="0"/>
              <a:t>Diagnostic and Statistical Manual </a:t>
            </a:r>
            <a:r>
              <a:rPr lang="en-US" dirty="0"/>
              <a:t>as denoting “… intense and persistent sexual interest other than sexual interest in genital stimulation or preparatory fondling with phenotypically normal, physically mature, consenting human partners” (American Psychological Association, 2013, p. 685). The DSM does not include an exhaustive list of paraphilic disorders and encourages the use of diagnostic criteria to consider other disorders. These disorders specifically are included because they are among the most common paraphilic disorders, and in some cases, may result in criminal activity. Consider the classification of these disorders into two groups: anomalous activity preferences, and anomalous target preferences. The former refers to activities for which the patient may have preference; this is subdivided into two groups, courtship disorders (referring to distorted components of human bonding) and algolagnic disorders (referring to pain and suffering). The latter refers to the targets of the disorders for which the patient may have a preference; this includes pedophilia and fetishistic disorders.</a:t>
            </a:r>
          </a:p>
        </p:txBody>
      </p:sp>
      <p:sp>
        <p:nvSpPr>
          <p:cNvPr id="4" name="Slide Number Placeholder 3"/>
          <p:cNvSpPr>
            <a:spLocks noGrp="1"/>
          </p:cNvSpPr>
          <p:nvPr>
            <p:ph type="sldNum" sz="quarter" idx="5"/>
          </p:nvPr>
        </p:nvSpPr>
        <p:spPr/>
        <p:txBody>
          <a:bodyPr/>
          <a:lstStyle/>
          <a:p>
            <a:fld id="{7980938D-B648-4FAB-8046-9F1B96FAD25C}" type="slidenum">
              <a:rPr lang="en-US" smtClean="0"/>
              <a:t>4</a:t>
            </a:fld>
            <a:endParaRPr lang="en-US"/>
          </a:p>
        </p:txBody>
      </p:sp>
    </p:spTree>
    <p:extLst>
      <p:ext uri="{BB962C8B-B14F-4D97-AF65-F5344CB8AC3E}">
        <p14:creationId xmlns:p14="http://schemas.microsoft.com/office/powerpoint/2010/main" val="1894092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Male Hypoactive Sexual Desire Disorder (HSDD) is a common sexual dysfunction disorder that is indicative of a persistent and/or reoccurring deficiency or absence sexual thoughts and/or desire. Deficiency is, of course, vague, which allows the clinician and the patient to determine what can be considered deficient. The symptoms should have lasted for longer than six months and be a cause of psychological distress to meet the diagnostic criteria, though a judgment call can be made otherwise. The clinician should also consider other factors, including other mental disorders and life circumstances of the patient that may be contributing to this, such as quality of the relationship that the patient belongs to or other adaptive responses. It’s a common comorbidity of depression. There is a significant level of stigma attached to this disorder, as there is a unfortunate social stereotype suggesting that men are always (and even should be) sexually interested (Montgomery, 2008). </a:t>
            </a:r>
          </a:p>
        </p:txBody>
      </p:sp>
      <p:sp>
        <p:nvSpPr>
          <p:cNvPr id="4" name="Slide Number Placeholder 3"/>
          <p:cNvSpPr>
            <a:spLocks noGrp="1"/>
          </p:cNvSpPr>
          <p:nvPr>
            <p:ph type="sldNum" sz="quarter" idx="5"/>
          </p:nvPr>
        </p:nvSpPr>
        <p:spPr/>
        <p:txBody>
          <a:bodyPr/>
          <a:lstStyle/>
          <a:p>
            <a:fld id="{7980938D-B648-4FAB-8046-9F1B96FAD25C}" type="slidenum">
              <a:rPr lang="en-US" smtClean="0"/>
              <a:t>5</a:t>
            </a:fld>
            <a:endParaRPr lang="en-US"/>
          </a:p>
        </p:txBody>
      </p:sp>
    </p:spTree>
    <p:extLst>
      <p:ext uri="{BB962C8B-B14F-4D97-AF65-F5344CB8AC3E}">
        <p14:creationId xmlns:p14="http://schemas.microsoft.com/office/powerpoint/2010/main" val="63049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Male HSDD can be successfully treated a number of ways. First, there is the treatment via cognitive behavioral therapy. Sexual desire can be heavily affected by unconscious trauma, confusion, or internal conflict; CBT can help a patient address these, which may relieve or eliminate HSDD.  Additionally, sex positive sex therapy and mindfulness therapy may also improve symptoms </a:t>
            </a:r>
            <a:r>
              <a:rPr lang="en-US" dirty="0" err="1"/>
              <a:t>Kimmes</a:t>
            </a:r>
            <a:r>
              <a:rPr lang="en-US" dirty="0"/>
              <a:t>, et al., 2015). This creates a healthier worldview regarding sex and can improve a couple sexual connection. Alternatively, or concurrently, a patient can be treated pharmaceutically. A common cause for HSDD in men is </a:t>
            </a:r>
            <a:r>
              <a:rPr lang="en-US" dirty="0" err="1"/>
              <a:t>androgren</a:t>
            </a:r>
            <a:r>
              <a:rPr lang="en-US" dirty="0"/>
              <a:t> deficiency. This can be successfully treated in some case with androgen supplementation, though, as with all medications, there are risks and other factors to consider (Bhasin &amp; </a:t>
            </a:r>
            <a:r>
              <a:rPr lang="en-US" dirty="0" err="1"/>
              <a:t>Basson</a:t>
            </a:r>
            <a:r>
              <a:rPr lang="en-US" dirty="0"/>
              <a:t>, 2016). </a:t>
            </a:r>
          </a:p>
        </p:txBody>
      </p:sp>
      <p:sp>
        <p:nvSpPr>
          <p:cNvPr id="4" name="Slide Number Placeholder 3"/>
          <p:cNvSpPr>
            <a:spLocks noGrp="1"/>
          </p:cNvSpPr>
          <p:nvPr>
            <p:ph type="sldNum" sz="quarter" idx="5"/>
          </p:nvPr>
        </p:nvSpPr>
        <p:spPr/>
        <p:txBody>
          <a:bodyPr/>
          <a:lstStyle/>
          <a:p>
            <a:fld id="{7980938D-B648-4FAB-8046-9F1B96FAD25C}" type="slidenum">
              <a:rPr lang="en-US" smtClean="0"/>
              <a:t>6</a:t>
            </a:fld>
            <a:endParaRPr lang="en-US"/>
          </a:p>
        </p:txBody>
      </p:sp>
    </p:spTree>
    <p:extLst>
      <p:ext uri="{BB962C8B-B14F-4D97-AF65-F5344CB8AC3E}">
        <p14:creationId xmlns:p14="http://schemas.microsoft.com/office/powerpoint/2010/main" val="2010218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presence of voyeuristic disorder is evidenced by “recurrent and intense sexual arousal from observing an unsuspecting person who is naked, in the process of disrobing, or engaging in sexual activity, as manifested by fantasies, urges, or behaviors” (p. 686), the acting on of this sexual arousal by the patient, and the target of the arousal is at least 18 years of age (American Psychological Association, 2013). The nature of the criminality of this act depends on the circumstances, especially of the municipality in which this occurs. Different jurisdictions may have their own laws regarding voyeurism. The diagnosability of this disorder differs from the straightforward self-reporting that is often paired with sexual disorders. If a patient reports psychological distress from their voyeurism, this usually merits a diagnosis of voyeuristic disorder. However, a patient can deny any sexual interest, or deny that their interest should be considered a disorder and can </a:t>
            </a:r>
            <a:r>
              <a:rPr lang="en-US" i="1" dirty="0"/>
              <a:t>still</a:t>
            </a:r>
            <a:r>
              <a:rPr lang="en-US" dirty="0"/>
              <a:t> be diagnosed with voyeuristic disorder in the face of significant evidence (for example, the patient was arrested multiple times for trespassing in a locker room of a different gender). Generally a diagnostic threshold recommends that recurring spying be defined as three or more time, but this guideline can be overlooked based on the judgment of the clinician or the judgment of the patient. </a:t>
            </a:r>
            <a:r>
              <a:rPr lang="en-US" dirty="0" err="1"/>
              <a:t>Balon</a:t>
            </a:r>
            <a:r>
              <a:rPr lang="en-US" dirty="0"/>
              <a:t> (2016) and Janssen (2018) argues that the DSM unfairly and unclearly defines voyeuristic disorder and establishes a poorly-informed victimological standpoint, one that can easily be hijacked by vice police. Morality aside, the ethics and legality of voyeurism may not seriously consider the concept of consent exhaustively enough.</a:t>
            </a:r>
          </a:p>
        </p:txBody>
      </p:sp>
      <p:sp>
        <p:nvSpPr>
          <p:cNvPr id="4" name="Slide Number Placeholder 3"/>
          <p:cNvSpPr>
            <a:spLocks noGrp="1"/>
          </p:cNvSpPr>
          <p:nvPr>
            <p:ph type="sldNum" sz="quarter" idx="5"/>
          </p:nvPr>
        </p:nvSpPr>
        <p:spPr/>
        <p:txBody>
          <a:bodyPr/>
          <a:lstStyle/>
          <a:p>
            <a:fld id="{7980938D-B648-4FAB-8046-9F1B96FAD25C}" type="slidenum">
              <a:rPr lang="en-US" smtClean="0"/>
              <a:t>7</a:t>
            </a:fld>
            <a:endParaRPr lang="en-US"/>
          </a:p>
        </p:txBody>
      </p:sp>
    </p:spTree>
    <p:extLst>
      <p:ext uri="{BB962C8B-B14F-4D97-AF65-F5344CB8AC3E}">
        <p14:creationId xmlns:p14="http://schemas.microsoft.com/office/powerpoint/2010/main" val="1848481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Voyeuristic disorder can be difficult to treat because sexuality is difficult to control and the nature of labeling a sexual urge or a sexual attraction as a disorder may be rejected by those suffering from it. CBT can be implemented to explore the inner, unconscious conflicts and pathologies that may be contributing to this attraction. For example, voyeurism may be contributed to by an unconscious desire to remain unseen, the pleasure associated with being unseen, or the control that can be associated with being unseen. Group therapy can expand upon this and build on an understanding of boundaries and respect for other people. Additionally, medication can be implemented to help control urges and reduce impulsive behaviors. This can allow the kind of clarity in the mind of the patient to consider, in the moment of choosing whether or not to engage is voyeurism, that which is discussed in CBT and group therapy sessions.</a:t>
            </a:r>
          </a:p>
        </p:txBody>
      </p:sp>
      <p:sp>
        <p:nvSpPr>
          <p:cNvPr id="4" name="Slide Number Placeholder 3"/>
          <p:cNvSpPr>
            <a:spLocks noGrp="1"/>
          </p:cNvSpPr>
          <p:nvPr>
            <p:ph type="sldNum" sz="quarter" idx="5"/>
          </p:nvPr>
        </p:nvSpPr>
        <p:spPr/>
        <p:txBody>
          <a:bodyPr/>
          <a:lstStyle/>
          <a:p>
            <a:fld id="{7980938D-B648-4FAB-8046-9F1B96FAD25C}" type="slidenum">
              <a:rPr lang="en-US" smtClean="0"/>
              <a:t>8</a:t>
            </a:fld>
            <a:endParaRPr lang="en-US"/>
          </a:p>
        </p:txBody>
      </p:sp>
    </p:spTree>
    <p:extLst>
      <p:ext uri="{BB962C8B-B14F-4D97-AF65-F5344CB8AC3E}">
        <p14:creationId xmlns:p14="http://schemas.microsoft.com/office/powerpoint/2010/main" val="91248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Sex and sexuality are the brunt of countless jokes and are staples of popular culture. This is because sexuality is a universal experience that every human can relate to and understand. That’s part of what makes the above quote from Dangerfield (2020) so hilarious. It’s also precisely this reason that sexual dysfunction disorders and coercive and victimizing are no laughing matter, since they can prevent a person from enjoying the sexual experience, the quintessential human experience, to its greatest extent.</a:t>
            </a:r>
          </a:p>
        </p:txBody>
      </p:sp>
      <p:sp>
        <p:nvSpPr>
          <p:cNvPr id="4" name="Slide Number Placeholder 3"/>
          <p:cNvSpPr>
            <a:spLocks noGrp="1"/>
          </p:cNvSpPr>
          <p:nvPr>
            <p:ph type="sldNum" sz="quarter" idx="5"/>
          </p:nvPr>
        </p:nvSpPr>
        <p:spPr/>
        <p:txBody>
          <a:bodyPr/>
          <a:lstStyle/>
          <a:p>
            <a:fld id="{7980938D-B648-4FAB-8046-9F1B96FAD25C}" type="slidenum">
              <a:rPr lang="en-US" smtClean="0"/>
              <a:t>9</a:t>
            </a:fld>
            <a:endParaRPr lang="en-US"/>
          </a:p>
        </p:txBody>
      </p:sp>
    </p:spTree>
    <p:extLst>
      <p:ext uri="{BB962C8B-B14F-4D97-AF65-F5344CB8AC3E}">
        <p14:creationId xmlns:p14="http://schemas.microsoft.com/office/powerpoint/2010/main" val="3459374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80938D-B648-4FAB-8046-9F1B96FAD25C}" type="slidenum">
              <a:rPr lang="en-US" smtClean="0"/>
              <a:t>10</a:t>
            </a:fld>
            <a:endParaRPr lang="en-US"/>
          </a:p>
        </p:txBody>
      </p:sp>
    </p:spTree>
    <p:extLst>
      <p:ext uri="{BB962C8B-B14F-4D97-AF65-F5344CB8AC3E}">
        <p14:creationId xmlns:p14="http://schemas.microsoft.com/office/powerpoint/2010/main" val="2060284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B50F0-8932-4BA5-89D4-6BFB003A14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9956B5-D799-431A-A24A-047F7DD6A5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1E68E0-69C9-46F5-926D-EDE603360CED}"/>
              </a:ext>
            </a:extLst>
          </p:cNvPr>
          <p:cNvSpPr>
            <a:spLocks noGrp="1"/>
          </p:cNvSpPr>
          <p:nvPr>
            <p:ph type="dt" sz="half" idx="10"/>
          </p:nvPr>
        </p:nvSpPr>
        <p:spPr/>
        <p:txBody>
          <a:bodyPr/>
          <a:lstStyle/>
          <a:p>
            <a:fld id="{BEBB91DF-7DB7-46B3-9629-3E938A95E84E}" type="datetime1">
              <a:rPr lang="en-US" smtClean="0"/>
              <a:t>10/27/2021</a:t>
            </a:fld>
            <a:endParaRPr lang="en-US"/>
          </a:p>
        </p:txBody>
      </p:sp>
      <p:sp>
        <p:nvSpPr>
          <p:cNvPr id="5" name="Footer Placeholder 4">
            <a:extLst>
              <a:ext uri="{FF2B5EF4-FFF2-40B4-BE49-F238E27FC236}">
                <a16:creationId xmlns:a16="http://schemas.microsoft.com/office/drawing/2014/main" id="{69B3956E-A718-4B5C-9241-7456BD71C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C80005-4317-4987-9A2A-BFBA2E9847F1}"/>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70805684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4870-B32D-434D-94CB-0B7A9D0B2F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E5DDC0-A692-4953-AF85-7D90561588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87FD4B-1826-430E-8A04-AD9B11E488FC}"/>
              </a:ext>
            </a:extLst>
          </p:cNvPr>
          <p:cNvSpPr>
            <a:spLocks noGrp="1"/>
          </p:cNvSpPr>
          <p:nvPr>
            <p:ph type="dt" sz="half" idx="10"/>
          </p:nvPr>
        </p:nvSpPr>
        <p:spPr/>
        <p:txBody>
          <a:bodyPr/>
          <a:lstStyle/>
          <a:p>
            <a:fld id="{9AA1664A-C8ED-4F2A-8A9B-7F3F516F767D}" type="datetime1">
              <a:rPr lang="en-US" smtClean="0"/>
              <a:t>10/27/2021</a:t>
            </a:fld>
            <a:endParaRPr lang="en-US"/>
          </a:p>
        </p:txBody>
      </p:sp>
      <p:sp>
        <p:nvSpPr>
          <p:cNvPr id="5" name="Footer Placeholder 4">
            <a:extLst>
              <a:ext uri="{FF2B5EF4-FFF2-40B4-BE49-F238E27FC236}">
                <a16:creationId xmlns:a16="http://schemas.microsoft.com/office/drawing/2014/main" id="{7F6D26E0-CB04-4C19-BFE7-371C0306F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16BFB-E939-47A9-BC17-0E03975BE15C}"/>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180519239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580763-D279-4CFC-B605-AC56C8B083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31AB59-D576-44C2-BBC9-888DC22F35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0F6BD-5BDD-43AB-8886-F0CD3254CC12}"/>
              </a:ext>
            </a:extLst>
          </p:cNvPr>
          <p:cNvSpPr>
            <a:spLocks noGrp="1"/>
          </p:cNvSpPr>
          <p:nvPr>
            <p:ph type="dt" sz="half" idx="10"/>
          </p:nvPr>
        </p:nvSpPr>
        <p:spPr/>
        <p:txBody>
          <a:bodyPr/>
          <a:lstStyle/>
          <a:p>
            <a:fld id="{9AC4A682-FF96-4D53-BA89-08CAFCDF4BD9}" type="datetime1">
              <a:rPr lang="en-US" smtClean="0"/>
              <a:t>10/27/2021</a:t>
            </a:fld>
            <a:endParaRPr lang="en-US"/>
          </a:p>
        </p:txBody>
      </p:sp>
      <p:sp>
        <p:nvSpPr>
          <p:cNvPr id="5" name="Footer Placeholder 4">
            <a:extLst>
              <a:ext uri="{FF2B5EF4-FFF2-40B4-BE49-F238E27FC236}">
                <a16:creationId xmlns:a16="http://schemas.microsoft.com/office/drawing/2014/main" id="{03D13958-7E4F-4F79-A92F-0E5B7DACB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6BBC2-563A-4939-8D03-DACAE57EE56A}"/>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49563415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40A2-8A81-4F67-B9A9-EA496F24C7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CC2F5-44CA-4BC3-96E5-B9DD5026AE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09BC8-4723-4D91-90E5-59714F2669C7}"/>
              </a:ext>
            </a:extLst>
          </p:cNvPr>
          <p:cNvSpPr>
            <a:spLocks noGrp="1"/>
          </p:cNvSpPr>
          <p:nvPr>
            <p:ph type="dt" sz="half" idx="10"/>
          </p:nvPr>
        </p:nvSpPr>
        <p:spPr/>
        <p:txBody>
          <a:bodyPr/>
          <a:lstStyle/>
          <a:p>
            <a:fld id="{4A578922-41A1-4900-9D29-DC581C8A6E9F}" type="datetime1">
              <a:rPr lang="en-US" smtClean="0"/>
              <a:t>10/27/2021</a:t>
            </a:fld>
            <a:endParaRPr lang="en-US"/>
          </a:p>
        </p:txBody>
      </p:sp>
      <p:sp>
        <p:nvSpPr>
          <p:cNvPr id="5" name="Footer Placeholder 4">
            <a:extLst>
              <a:ext uri="{FF2B5EF4-FFF2-40B4-BE49-F238E27FC236}">
                <a16:creationId xmlns:a16="http://schemas.microsoft.com/office/drawing/2014/main" id="{4A2FD7B8-FFC5-4374-B0CA-BA3C428362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F7A1C-DB75-4589-BAA5-F6C31AEBF940}"/>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3373409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739D-AC3A-47B7-9346-EEDE195E8C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4F4245-088E-4E06-BEB4-C643C912C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7A427-2077-4143-ACEB-952092ABA125}"/>
              </a:ext>
            </a:extLst>
          </p:cNvPr>
          <p:cNvSpPr>
            <a:spLocks noGrp="1"/>
          </p:cNvSpPr>
          <p:nvPr>
            <p:ph type="dt" sz="half" idx="10"/>
          </p:nvPr>
        </p:nvSpPr>
        <p:spPr/>
        <p:txBody>
          <a:bodyPr/>
          <a:lstStyle/>
          <a:p>
            <a:fld id="{512CACEE-2F12-40BE-92D8-AC818AC2DCE1}" type="datetime1">
              <a:rPr lang="en-US" smtClean="0"/>
              <a:t>10/27/2021</a:t>
            </a:fld>
            <a:endParaRPr lang="en-US"/>
          </a:p>
        </p:txBody>
      </p:sp>
      <p:sp>
        <p:nvSpPr>
          <p:cNvPr id="5" name="Footer Placeholder 4">
            <a:extLst>
              <a:ext uri="{FF2B5EF4-FFF2-40B4-BE49-F238E27FC236}">
                <a16:creationId xmlns:a16="http://schemas.microsoft.com/office/drawing/2014/main" id="{AE540979-1577-487C-8EC0-E48FE960E5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95398-3BD9-4B0F-B7D5-C354EF453C0A}"/>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79866527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D1FA2-210C-40F1-93CA-BD1301FCF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A8F03C-3C2A-40C3-B37B-128C3E7DD8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655FF4-DCFF-4EE5-96BD-815B9E1408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59406E-2F63-4382-855C-82F68976BBBA}"/>
              </a:ext>
            </a:extLst>
          </p:cNvPr>
          <p:cNvSpPr>
            <a:spLocks noGrp="1"/>
          </p:cNvSpPr>
          <p:nvPr>
            <p:ph type="dt" sz="half" idx="10"/>
          </p:nvPr>
        </p:nvSpPr>
        <p:spPr/>
        <p:txBody>
          <a:bodyPr/>
          <a:lstStyle/>
          <a:p>
            <a:fld id="{32EF61AD-A729-4FDD-86C5-9CC8870B7884}" type="datetime1">
              <a:rPr lang="en-US" smtClean="0"/>
              <a:t>10/27/2021</a:t>
            </a:fld>
            <a:endParaRPr lang="en-US"/>
          </a:p>
        </p:txBody>
      </p:sp>
      <p:sp>
        <p:nvSpPr>
          <p:cNvPr id="6" name="Footer Placeholder 5">
            <a:extLst>
              <a:ext uri="{FF2B5EF4-FFF2-40B4-BE49-F238E27FC236}">
                <a16:creationId xmlns:a16="http://schemas.microsoft.com/office/drawing/2014/main" id="{95B6F5A7-5786-420C-B72A-5E9BE256E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A14EF-7436-41EA-BB8A-3C6F6EB82F39}"/>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0348916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DB1B6-A9F1-43BC-94AF-A5BBAB4A381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FC3469-1B5A-4FFC-99C1-DE33EE4EEA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30915D-8D3A-495D-A517-97DE6098B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CF35ED-E9F2-4E3C-AAF8-90F92D97A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E027A8-A2CF-4D75-8981-284833A5C0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0D43D1-B734-4174-9EDF-8F03AC684270}"/>
              </a:ext>
            </a:extLst>
          </p:cNvPr>
          <p:cNvSpPr>
            <a:spLocks noGrp="1"/>
          </p:cNvSpPr>
          <p:nvPr>
            <p:ph type="dt" sz="half" idx="10"/>
          </p:nvPr>
        </p:nvSpPr>
        <p:spPr/>
        <p:txBody>
          <a:bodyPr/>
          <a:lstStyle/>
          <a:p>
            <a:fld id="{3EF94C4F-736D-4A98-980A-71B834ED8F8B}" type="datetime1">
              <a:rPr lang="en-US" smtClean="0"/>
              <a:t>10/27/2021</a:t>
            </a:fld>
            <a:endParaRPr lang="en-US"/>
          </a:p>
        </p:txBody>
      </p:sp>
      <p:sp>
        <p:nvSpPr>
          <p:cNvPr id="8" name="Footer Placeholder 7">
            <a:extLst>
              <a:ext uri="{FF2B5EF4-FFF2-40B4-BE49-F238E27FC236}">
                <a16:creationId xmlns:a16="http://schemas.microsoft.com/office/drawing/2014/main" id="{2B539E93-8BCF-4114-888A-36D4373B4F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812353-C100-4A30-9AF0-D2BB89A3B572}"/>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98074278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44B1-6CB9-4149-AA88-2681AE7155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031FBB-233B-4E45-8D7D-2ADF1D6C532F}"/>
              </a:ext>
            </a:extLst>
          </p:cNvPr>
          <p:cNvSpPr>
            <a:spLocks noGrp="1"/>
          </p:cNvSpPr>
          <p:nvPr>
            <p:ph type="dt" sz="half" idx="10"/>
          </p:nvPr>
        </p:nvSpPr>
        <p:spPr/>
        <p:txBody>
          <a:bodyPr/>
          <a:lstStyle/>
          <a:p>
            <a:fld id="{A91C1D39-E295-4764-9D15-ADBD55A210F7}" type="datetime1">
              <a:rPr lang="en-US" smtClean="0"/>
              <a:t>10/27/2021</a:t>
            </a:fld>
            <a:endParaRPr lang="en-US"/>
          </a:p>
        </p:txBody>
      </p:sp>
      <p:sp>
        <p:nvSpPr>
          <p:cNvPr id="4" name="Footer Placeholder 3">
            <a:extLst>
              <a:ext uri="{FF2B5EF4-FFF2-40B4-BE49-F238E27FC236}">
                <a16:creationId xmlns:a16="http://schemas.microsoft.com/office/drawing/2014/main" id="{5CE61DC4-9040-48DC-A49B-5F6D2B85A7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28003A-CEA8-4099-83AD-D2EE971AAD69}"/>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2208510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4F509F-12D1-4EEE-B25B-7F46A196DA2F}"/>
              </a:ext>
            </a:extLst>
          </p:cNvPr>
          <p:cNvSpPr>
            <a:spLocks noGrp="1"/>
          </p:cNvSpPr>
          <p:nvPr>
            <p:ph type="dt" sz="half" idx="10"/>
          </p:nvPr>
        </p:nvSpPr>
        <p:spPr/>
        <p:txBody>
          <a:bodyPr/>
          <a:lstStyle/>
          <a:p>
            <a:fld id="{901EB347-CFC4-46ED-B8F4-26AA20AD5621}" type="datetime1">
              <a:rPr lang="en-US" smtClean="0"/>
              <a:t>10/27/2021</a:t>
            </a:fld>
            <a:endParaRPr lang="en-US"/>
          </a:p>
        </p:txBody>
      </p:sp>
      <p:sp>
        <p:nvSpPr>
          <p:cNvPr id="3" name="Footer Placeholder 2">
            <a:extLst>
              <a:ext uri="{FF2B5EF4-FFF2-40B4-BE49-F238E27FC236}">
                <a16:creationId xmlns:a16="http://schemas.microsoft.com/office/drawing/2014/main" id="{B2400F62-1EE3-480C-98D0-463401C6F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C7DAA4-9E70-4275-8EE3-D99A39A4A8F1}"/>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56435633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7051-346F-4751-835B-42DF197BB3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0E55AB-4664-4509-92FF-B4B659A71C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624ECD-5E9E-47E1-B291-5B291664B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57424-895F-4872-A3E3-074B950739CB}"/>
              </a:ext>
            </a:extLst>
          </p:cNvPr>
          <p:cNvSpPr>
            <a:spLocks noGrp="1"/>
          </p:cNvSpPr>
          <p:nvPr>
            <p:ph type="dt" sz="half" idx="10"/>
          </p:nvPr>
        </p:nvSpPr>
        <p:spPr/>
        <p:txBody>
          <a:bodyPr/>
          <a:lstStyle/>
          <a:p>
            <a:fld id="{0F35D9A0-53D3-4952-947C-441065668DC1}" type="datetime1">
              <a:rPr lang="en-US" smtClean="0"/>
              <a:t>10/27/2021</a:t>
            </a:fld>
            <a:endParaRPr lang="en-US"/>
          </a:p>
        </p:txBody>
      </p:sp>
      <p:sp>
        <p:nvSpPr>
          <p:cNvPr id="6" name="Footer Placeholder 5">
            <a:extLst>
              <a:ext uri="{FF2B5EF4-FFF2-40B4-BE49-F238E27FC236}">
                <a16:creationId xmlns:a16="http://schemas.microsoft.com/office/drawing/2014/main" id="{A59A8173-DA81-4D39-9A4D-9E166AFBEC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466738-9CD2-4F34-B1DD-713EE2870BF3}"/>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43667459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BC7B-203B-4A43-AE08-CA74438473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15BDBE-0668-4FC0-B5E8-2DF5132BD0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A1A2BE-74FB-4EE2-94A1-5B081508C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5FC0FA-F651-4AAF-BD7D-C4D240593C54}"/>
              </a:ext>
            </a:extLst>
          </p:cNvPr>
          <p:cNvSpPr>
            <a:spLocks noGrp="1"/>
          </p:cNvSpPr>
          <p:nvPr>
            <p:ph type="dt" sz="half" idx="10"/>
          </p:nvPr>
        </p:nvSpPr>
        <p:spPr/>
        <p:txBody>
          <a:bodyPr/>
          <a:lstStyle/>
          <a:p>
            <a:fld id="{E74F2F82-C53E-4269-9832-BE5CEC1657B6}" type="datetime1">
              <a:rPr lang="en-US" smtClean="0"/>
              <a:t>10/27/2021</a:t>
            </a:fld>
            <a:endParaRPr lang="en-US"/>
          </a:p>
        </p:txBody>
      </p:sp>
      <p:sp>
        <p:nvSpPr>
          <p:cNvPr id="6" name="Footer Placeholder 5">
            <a:extLst>
              <a:ext uri="{FF2B5EF4-FFF2-40B4-BE49-F238E27FC236}">
                <a16:creationId xmlns:a16="http://schemas.microsoft.com/office/drawing/2014/main" id="{C4016F04-529E-4EC8-B288-ADA644A2B0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B12D4-0F44-44E6-996B-B0690FEB2D2C}"/>
              </a:ext>
            </a:extLst>
          </p:cNvPr>
          <p:cNvSpPr>
            <a:spLocks noGrp="1"/>
          </p:cNvSpPr>
          <p:nvPr>
            <p:ph type="sldNum" sz="quarter" idx="12"/>
          </p:nvPr>
        </p:nvSpPr>
        <p:spPr/>
        <p:txBody>
          <a:bodyPr/>
          <a:lstStyle/>
          <a:p>
            <a:fld id="{B470B1F0-4B4A-48CB-A445-709AA81651D7}" type="slidenum">
              <a:rPr lang="en-US" smtClean="0"/>
              <a:t>‹#›</a:t>
            </a:fld>
            <a:endParaRPr lang="en-US"/>
          </a:p>
        </p:txBody>
      </p:sp>
    </p:spTree>
    <p:extLst>
      <p:ext uri="{BB962C8B-B14F-4D97-AF65-F5344CB8AC3E}">
        <p14:creationId xmlns:p14="http://schemas.microsoft.com/office/powerpoint/2010/main" val="21442030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5BC4DB-BE9A-48A9-87D7-23F0A903E6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5E861A-A215-4FB3-9B61-E950C21FB8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7F460-A88A-4219-A5DC-4EE6DB18A9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C9B47-7657-43D2-99F9-B3A567826583}" type="datetime1">
              <a:rPr lang="en-US" smtClean="0"/>
              <a:t>10/27/2021</a:t>
            </a:fld>
            <a:endParaRPr lang="en-US"/>
          </a:p>
        </p:txBody>
      </p:sp>
      <p:sp>
        <p:nvSpPr>
          <p:cNvPr id="5" name="Footer Placeholder 4">
            <a:extLst>
              <a:ext uri="{FF2B5EF4-FFF2-40B4-BE49-F238E27FC236}">
                <a16:creationId xmlns:a16="http://schemas.microsoft.com/office/drawing/2014/main" id="{7F1E1692-4555-4CD4-9481-59C986AB80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1E78E-47E8-434E-8196-D1D0B3406B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0B1F0-4B4A-48CB-A445-709AA81651D7}" type="slidenum">
              <a:rPr lang="en-US" smtClean="0"/>
              <a:t>‹#›</a:t>
            </a:fld>
            <a:endParaRPr lang="en-US"/>
          </a:p>
        </p:txBody>
      </p:sp>
    </p:spTree>
    <p:extLst>
      <p:ext uri="{BB962C8B-B14F-4D97-AF65-F5344CB8AC3E}">
        <p14:creationId xmlns:p14="http://schemas.microsoft.com/office/powerpoint/2010/main" val="3900011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3E6FE-B4B0-4CB0-AB56-94FE36C96F81}"/>
              </a:ext>
            </a:extLst>
          </p:cNvPr>
          <p:cNvSpPr>
            <a:spLocks noGrp="1"/>
          </p:cNvSpPr>
          <p:nvPr>
            <p:ph type="ctrTitle"/>
          </p:nvPr>
        </p:nvSpPr>
        <p:spPr>
          <a:xfrm>
            <a:off x="1524000" y="1931193"/>
            <a:ext cx="9144000" cy="2995613"/>
          </a:xfrm>
        </p:spPr>
        <p:txBody>
          <a:bodyPr>
            <a:normAutofit fontScale="90000"/>
          </a:bodyPr>
          <a:lstStyle/>
          <a:p>
            <a:r>
              <a:rPr lang="en-US" sz="2700" dirty="0">
                <a:latin typeface="Times New Roman" panose="02020603050405020304" pitchFamily="18" charset="0"/>
                <a:cs typeface="Times New Roman" panose="02020603050405020304" pitchFamily="18" charset="0"/>
              </a:rPr>
              <a:t>Sexual Disorders</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Dylan Schouppe</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Grand Canyon University</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CNL-530-0500</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Marcie Burger</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October 27, 2021</a:t>
            </a:r>
            <a:br>
              <a:rPr lang="en-US" dirty="0"/>
            </a:br>
            <a:endParaRPr lang="en-US" dirty="0"/>
          </a:p>
        </p:txBody>
      </p:sp>
      <p:sp>
        <p:nvSpPr>
          <p:cNvPr id="4" name="Rectangle 3">
            <a:extLst>
              <a:ext uri="{FF2B5EF4-FFF2-40B4-BE49-F238E27FC236}">
                <a16:creationId xmlns:a16="http://schemas.microsoft.com/office/drawing/2014/main" id="{B27BFAB9-F774-4D94-B5B8-EB779AD6E126}"/>
              </a:ext>
            </a:extLst>
          </p:cNvPr>
          <p:cNvSpPr/>
          <p:nvPr/>
        </p:nvSpPr>
        <p:spPr>
          <a:xfrm>
            <a:off x="0" y="6202017"/>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F4FCCCE1-6D3F-4441-A95C-F01BBF76401A}"/>
              </a:ext>
            </a:extLst>
          </p:cNvPr>
          <p:cNvSpPr txBox="1"/>
          <p:nvPr/>
        </p:nvSpPr>
        <p:spPr>
          <a:xfrm>
            <a:off x="838200" y="6352143"/>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8" name="Slide Number Placeholder 7">
            <a:extLst>
              <a:ext uri="{FF2B5EF4-FFF2-40B4-BE49-F238E27FC236}">
                <a16:creationId xmlns:a16="http://schemas.microsoft.com/office/drawing/2014/main" id="{9AA806A3-467F-48D0-888F-95DB29027BA2}"/>
              </a:ext>
            </a:extLst>
          </p:cNvPr>
          <p:cNvSpPr>
            <a:spLocks noGrp="1"/>
          </p:cNvSpPr>
          <p:nvPr>
            <p:ph type="sldNum" sz="quarter" idx="12"/>
          </p:nvPr>
        </p:nvSpPr>
        <p:spPr/>
        <p:txBody>
          <a:body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t>1</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07913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190831" y="136524"/>
            <a:ext cx="11895152" cy="6137275"/>
          </a:xfrm>
        </p:spPr>
        <p:txBody>
          <a:bodyPr>
            <a:noAutofit/>
          </a:bodyPr>
          <a:lstStyle/>
          <a:p>
            <a:pPr marL="174625" indent="-174625" algn="ctr">
              <a:buNone/>
            </a:pPr>
            <a:r>
              <a:rPr lang="en-US" sz="1400" b="0" i="0" dirty="0">
                <a:effectLst/>
                <a:latin typeface="Times New Roman" panose="02020603050405020304" pitchFamily="18" charset="0"/>
                <a:cs typeface="Times New Roman" panose="02020603050405020304" pitchFamily="18" charset="0"/>
              </a:rPr>
              <a:t>References</a:t>
            </a:r>
          </a:p>
          <a:p>
            <a:pPr marL="174625" indent="-174625">
              <a:lnSpc>
                <a:spcPct val="107000"/>
              </a:lnSpc>
              <a:spcBef>
                <a:spcPts val="0"/>
              </a:spcBef>
              <a:spcAft>
                <a:spcPts val="800"/>
              </a:spcAft>
              <a:buNone/>
            </a:pP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4625" marR="0" indent="-174625">
              <a:lnSpc>
                <a:spcPct val="107000"/>
              </a:lnSpc>
              <a:spcBef>
                <a:spcPts val="0"/>
              </a:spcBef>
              <a:spcAft>
                <a:spcPts val="800"/>
              </a:spcAft>
              <a:buNone/>
            </a:pPr>
            <a:r>
              <a:rPr lang="en-US" sz="1400" dirty="0">
                <a:latin typeface="Times New Roman" panose="02020603050405020304" pitchFamily="18" charset="0"/>
                <a:ea typeface="Calibri" panose="020F0502020204030204" pitchFamily="34" charset="0"/>
                <a:cs typeface="Times New Roman" panose="02020603050405020304" pitchFamily="18" charset="0"/>
              </a:rPr>
              <a:t>American Psychiatric Association. (2013). </a:t>
            </a:r>
            <a:r>
              <a:rPr lang="en-US" sz="1400" i="1" dirty="0">
                <a:latin typeface="Times New Roman" panose="02020603050405020304" pitchFamily="18" charset="0"/>
                <a:ea typeface="Calibri" panose="020F0502020204030204" pitchFamily="34" charset="0"/>
                <a:cs typeface="Times New Roman" panose="02020603050405020304" pitchFamily="18" charset="0"/>
              </a:rPr>
              <a:t>Diagnostic and statistical manual of mental disorders </a:t>
            </a:r>
            <a:r>
              <a:rPr lang="en-US" sz="1400" dirty="0">
                <a:latin typeface="Times New Roman" panose="02020603050405020304" pitchFamily="18" charset="0"/>
                <a:ea typeface="Calibri" panose="020F0502020204030204" pitchFamily="34" charset="0"/>
                <a:cs typeface="Times New Roman" panose="02020603050405020304" pitchFamily="18" charset="0"/>
              </a:rPr>
              <a:t>(5th ed.). Washington, DC: Author.</a:t>
            </a:r>
          </a:p>
          <a:p>
            <a:pPr marL="174625" marR="0" indent="-174625">
              <a:lnSpc>
                <a:spcPct val="107000"/>
              </a:lnSpc>
              <a:spcBef>
                <a:spcPts val="0"/>
              </a:spcBef>
              <a:spcAft>
                <a:spcPts val="800"/>
              </a:spcAft>
              <a:buNone/>
            </a:pPr>
            <a:r>
              <a:rPr lang="en-US" sz="1400" dirty="0" err="1">
                <a:latin typeface="Times New Roman" panose="02020603050405020304" pitchFamily="18" charset="0"/>
                <a:ea typeface="Calibri" panose="020F0502020204030204" pitchFamily="34" charset="0"/>
                <a:cs typeface="Times New Roman" panose="02020603050405020304" pitchFamily="18" charset="0"/>
              </a:rPr>
              <a:t>Balon</a:t>
            </a:r>
            <a:r>
              <a:rPr lang="en-US" sz="1400" dirty="0">
                <a:latin typeface="Times New Roman" panose="02020603050405020304" pitchFamily="18" charset="0"/>
                <a:ea typeface="Calibri" panose="020F0502020204030204" pitchFamily="34" charset="0"/>
                <a:cs typeface="Times New Roman" panose="02020603050405020304" pitchFamily="18" charset="0"/>
              </a:rPr>
              <a:t>, R. (2016). Lack of clarity in the DSM-5 criteria of voyeuristic disorder. </a:t>
            </a:r>
            <a:r>
              <a:rPr lang="en-US" sz="1400" i="1" dirty="0">
                <a:latin typeface="Times New Roman" panose="02020603050405020304" pitchFamily="18" charset="0"/>
                <a:ea typeface="Calibri" panose="020F0502020204030204" pitchFamily="34" charset="0"/>
                <a:cs typeface="Times New Roman" panose="02020603050405020304" pitchFamily="18" charset="0"/>
              </a:rPr>
              <a:t>Journal of Sex &amp; Marital Therapy</a:t>
            </a:r>
            <a:r>
              <a:rPr lang="en-US" sz="1400" dirty="0">
                <a:latin typeface="Times New Roman" panose="02020603050405020304" pitchFamily="18" charset="0"/>
                <a:ea typeface="Calibri" panose="020F0502020204030204" pitchFamily="34" charset="0"/>
                <a:cs typeface="Times New Roman" panose="02020603050405020304" pitchFamily="18" charset="0"/>
              </a:rPr>
              <a:t>, 42(5), 391–392. https://doi-org.lopes.idm.oclc.org/10.1080/0092623X.2016.1158760</a:t>
            </a:r>
          </a:p>
          <a:p>
            <a:pPr marL="174625" marR="0" indent="-174625">
              <a:lnSpc>
                <a:spcPct val="107000"/>
              </a:lnSpc>
              <a:spcBef>
                <a:spcPts val="0"/>
              </a:spcBef>
              <a:spcAft>
                <a:spcPts val="800"/>
              </a:spcAft>
              <a:buNone/>
            </a:pPr>
            <a:r>
              <a:rPr lang="en-US" sz="1400" dirty="0" err="1">
                <a:latin typeface="Times New Roman" panose="02020603050405020304" pitchFamily="18" charset="0"/>
                <a:ea typeface="Calibri" panose="020F0502020204030204" pitchFamily="34" charset="0"/>
                <a:cs typeface="Times New Roman" panose="02020603050405020304" pitchFamily="18" charset="0"/>
              </a:rPr>
              <a:t>Balon</a:t>
            </a:r>
            <a:r>
              <a:rPr lang="en-US" sz="1400" dirty="0">
                <a:latin typeface="Times New Roman" panose="02020603050405020304" pitchFamily="18" charset="0"/>
                <a:ea typeface="Calibri" panose="020F0502020204030204" pitchFamily="34" charset="0"/>
                <a:cs typeface="Times New Roman" panose="02020603050405020304" pitchFamily="18" charset="0"/>
              </a:rPr>
              <a:t>, R. (2016). Voyeuristic Disorder. In R.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Balon</a:t>
            </a:r>
            <a:r>
              <a:rPr lang="en-US" sz="1400" dirty="0">
                <a:latin typeface="Times New Roman" panose="02020603050405020304" pitchFamily="18" charset="0"/>
                <a:ea typeface="Calibri" panose="020F0502020204030204" pitchFamily="34" charset="0"/>
                <a:cs typeface="Times New Roman" panose="02020603050405020304" pitchFamily="18" charset="0"/>
              </a:rPr>
              <a:t> (Ed.), </a:t>
            </a:r>
            <a:r>
              <a:rPr lang="en-US" sz="1400" i="1" dirty="0">
                <a:latin typeface="Times New Roman" panose="02020603050405020304" pitchFamily="18" charset="0"/>
                <a:ea typeface="Calibri" panose="020F0502020204030204" pitchFamily="34" charset="0"/>
                <a:cs typeface="Times New Roman" panose="02020603050405020304" pitchFamily="18" charset="0"/>
              </a:rPr>
              <a:t>Practical Guide to Paraphilia and Paraphilic Disorders </a:t>
            </a:r>
            <a:r>
              <a:rPr lang="en-US" sz="1400" dirty="0">
                <a:latin typeface="Times New Roman" panose="02020603050405020304" pitchFamily="18" charset="0"/>
                <a:ea typeface="Calibri" panose="020F0502020204030204" pitchFamily="34" charset="0"/>
                <a:cs typeface="Times New Roman" panose="02020603050405020304" pitchFamily="18" charset="0"/>
              </a:rPr>
              <a:t>(pp. 63-75). Springer International Publishing. https://link.springer.com/chapter/10.1007/978-3-319-42650-1_5#citeas</a:t>
            </a:r>
          </a:p>
          <a:p>
            <a:pPr marL="174625" marR="0" indent="-174625">
              <a:lnSpc>
                <a:spcPct val="107000"/>
              </a:lnSpc>
              <a:spcBef>
                <a:spcPts val="0"/>
              </a:spcBef>
              <a:spcAft>
                <a:spcPts val="800"/>
              </a:spcAft>
              <a:buNone/>
            </a:pPr>
            <a:r>
              <a:rPr lang="en-US" sz="1400" dirty="0">
                <a:latin typeface="Times New Roman" panose="02020603050405020304" pitchFamily="18" charset="0"/>
                <a:ea typeface="Calibri" panose="020F0502020204030204" pitchFamily="34" charset="0"/>
                <a:cs typeface="Times New Roman" panose="02020603050405020304" pitchFamily="18" charset="0"/>
              </a:rPr>
              <a:t>Bhasin, S., &amp; </a:t>
            </a:r>
            <a:r>
              <a:rPr lang="en-US" sz="1400" dirty="0" err="1">
                <a:latin typeface="Times New Roman" panose="02020603050405020304" pitchFamily="18" charset="0"/>
                <a:ea typeface="Calibri" panose="020F0502020204030204" pitchFamily="34" charset="0"/>
                <a:cs typeface="Times New Roman" panose="02020603050405020304" pitchFamily="18" charset="0"/>
              </a:rPr>
              <a:t>Basson</a:t>
            </a:r>
            <a:r>
              <a:rPr lang="en-US" sz="1400" dirty="0">
                <a:latin typeface="Times New Roman" panose="02020603050405020304" pitchFamily="18" charset="0"/>
                <a:ea typeface="Calibri" panose="020F0502020204030204" pitchFamily="34" charset="0"/>
                <a:cs typeface="Times New Roman" panose="02020603050405020304" pitchFamily="18" charset="0"/>
              </a:rPr>
              <a:t>, R. (2016). Chapter 20 - Sexual Dysfunction in Men and Women. In S. </a:t>
            </a:r>
            <a:r>
              <a:rPr lang="en-US" sz="1400" dirty="0" err="1">
                <a:latin typeface="Times New Roman" panose="02020603050405020304" pitchFamily="18" charset="0"/>
                <a:ea typeface="Calibri" panose="020F0502020204030204" pitchFamily="34" charset="0"/>
                <a:cs typeface="Times New Roman" panose="02020603050405020304" pitchFamily="18" charset="0"/>
              </a:rPr>
              <a:t>Melmed</a:t>
            </a:r>
            <a:r>
              <a:rPr lang="en-US" sz="1400" dirty="0">
                <a:latin typeface="Times New Roman" panose="02020603050405020304" pitchFamily="18" charset="0"/>
                <a:ea typeface="Calibri" panose="020F0502020204030204" pitchFamily="34" charset="0"/>
                <a:cs typeface="Times New Roman" panose="02020603050405020304" pitchFamily="18" charset="0"/>
              </a:rPr>
              <a:t>, K. S. Polonsky, P. R. Larsen &amp; H. M. </a:t>
            </a:r>
            <a:r>
              <a:rPr lang="en-US" sz="1400" dirty="0" err="1">
                <a:latin typeface="Times New Roman" panose="02020603050405020304" pitchFamily="18" charset="0"/>
                <a:ea typeface="Calibri" panose="020F0502020204030204" pitchFamily="34" charset="0"/>
                <a:cs typeface="Times New Roman" panose="02020603050405020304" pitchFamily="18" charset="0"/>
              </a:rPr>
              <a:t>Kronenberg</a:t>
            </a:r>
            <a:r>
              <a:rPr lang="en-US" sz="1400" dirty="0">
                <a:latin typeface="Times New Roman" panose="02020603050405020304" pitchFamily="18" charset="0"/>
                <a:ea typeface="Calibri" panose="020F0502020204030204" pitchFamily="34" charset="0"/>
                <a:cs typeface="Times New Roman" panose="02020603050405020304" pitchFamily="18" charset="0"/>
              </a:rPr>
              <a:t> (Eds.), </a:t>
            </a:r>
            <a:r>
              <a:rPr lang="en-US" sz="1400" i="1" dirty="0">
                <a:latin typeface="Times New Roman" panose="02020603050405020304" pitchFamily="18" charset="0"/>
                <a:ea typeface="Calibri" panose="020F0502020204030204" pitchFamily="34" charset="0"/>
                <a:cs typeface="Times New Roman" panose="02020603050405020304" pitchFamily="18" charset="0"/>
              </a:rPr>
              <a:t>Williams Textbook of Endocrinology (Thirteenth Edition) </a:t>
            </a:r>
            <a:r>
              <a:rPr lang="en-US" sz="1400" dirty="0">
                <a:latin typeface="Times New Roman" panose="02020603050405020304" pitchFamily="18" charset="0"/>
                <a:ea typeface="Calibri" panose="020F0502020204030204" pitchFamily="34" charset="0"/>
                <a:cs typeface="Times New Roman" panose="02020603050405020304" pitchFamily="18" charset="0"/>
              </a:rPr>
              <a:t>(pp. 785-830). Elsevier. https://doi.org/10.1016/B978-0-323-29738-7.00020-4</a:t>
            </a:r>
          </a:p>
          <a:p>
            <a:pPr marL="174625" marR="0" indent="-174625">
              <a:lnSpc>
                <a:spcPct val="107000"/>
              </a:lnSpc>
              <a:spcBef>
                <a:spcPts val="0"/>
              </a:spcBef>
              <a:spcAft>
                <a:spcPts val="800"/>
              </a:spcAft>
              <a:buNone/>
            </a:pPr>
            <a:r>
              <a:rPr lang="en-US" sz="1400" dirty="0">
                <a:latin typeface="Times New Roman" panose="02020603050405020304" pitchFamily="18" charset="0"/>
                <a:ea typeface="Calibri" panose="020F0502020204030204" pitchFamily="34" charset="0"/>
                <a:cs typeface="Times New Roman" panose="02020603050405020304" pitchFamily="18" charset="0"/>
              </a:rPr>
              <a:t>Dangerfield, R. (2020). </a:t>
            </a:r>
            <a:r>
              <a:rPr lang="en-US" sz="1400" i="1" dirty="0">
                <a:latin typeface="Times New Roman" panose="02020603050405020304" pitchFamily="18" charset="0"/>
                <a:ea typeface="Calibri" panose="020F0502020204030204" pitchFamily="34" charset="0"/>
                <a:cs typeface="Times New Roman" panose="02020603050405020304" pitchFamily="18" charset="0"/>
              </a:rPr>
              <a:t>Rodney Dangerfield's Top 10 Jokes About His Kids</a:t>
            </a:r>
            <a:r>
              <a:rPr lang="en-US" sz="1400" dirty="0">
                <a:latin typeface="Times New Roman" panose="02020603050405020304" pitchFamily="18" charset="0"/>
                <a:ea typeface="Calibri" panose="020F0502020204030204" pitchFamily="34" charset="0"/>
                <a:cs typeface="Times New Roman" panose="02020603050405020304" pitchFamily="18" charset="0"/>
              </a:rPr>
              <a:t>. [Video]. YouTube. https://www.youtube.com/watch?v=HKfjXHxu_0g </a:t>
            </a:r>
          </a:p>
          <a:p>
            <a:pPr marL="174625" marR="0" indent="-174625">
              <a:lnSpc>
                <a:spcPct val="107000"/>
              </a:lnSpc>
              <a:spcBef>
                <a:spcPts val="0"/>
              </a:spcBef>
              <a:spcAft>
                <a:spcPts val="800"/>
              </a:spcAft>
              <a:buNone/>
            </a:pPr>
            <a:r>
              <a:rPr lang="en-US" sz="1400" dirty="0">
                <a:latin typeface="Times New Roman" panose="02020603050405020304" pitchFamily="18" charset="0"/>
                <a:ea typeface="Calibri" panose="020F0502020204030204" pitchFamily="34" charset="0"/>
                <a:cs typeface="Times New Roman" panose="02020603050405020304" pitchFamily="18" charset="0"/>
              </a:rPr>
              <a:t>Janssen, D. F. (2018). “Voyeuristic Disorder”: Etymological and Historical Note. </a:t>
            </a:r>
            <a:r>
              <a:rPr lang="en-US" sz="1400" i="1" dirty="0">
                <a:latin typeface="Times New Roman" panose="02020603050405020304" pitchFamily="18" charset="0"/>
                <a:ea typeface="Calibri" panose="020F0502020204030204" pitchFamily="34" charset="0"/>
                <a:cs typeface="Times New Roman" panose="02020603050405020304" pitchFamily="18" charset="0"/>
              </a:rPr>
              <a:t>Archives of Sexual Behavior</a:t>
            </a:r>
            <a:r>
              <a:rPr lang="en-US" sz="1400" dirty="0">
                <a:latin typeface="Times New Roman" panose="02020603050405020304" pitchFamily="18" charset="0"/>
                <a:ea typeface="Calibri" panose="020F0502020204030204" pitchFamily="34" charset="0"/>
                <a:cs typeface="Times New Roman" panose="02020603050405020304" pitchFamily="18" charset="0"/>
              </a:rPr>
              <a:t>, 47(5), 1307. https://doi-org.lopes.idm.oclc.org/10.1007/s10508-018-1199-2</a:t>
            </a:r>
          </a:p>
          <a:p>
            <a:pPr marL="174625" marR="0" indent="-174625">
              <a:lnSpc>
                <a:spcPct val="107000"/>
              </a:lnSpc>
              <a:spcBef>
                <a:spcPts val="0"/>
              </a:spcBef>
              <a:spcAft>
                <a:spcPts val="800"/>
              </a:spcAft>
              <a:buNone/>
            </a:pPr>
            <a:r>
              <a:rPr lang="en-US" sz="1400" dirty="0" err="1">
                <a:latin typeface="Times New Roman" panose="02020603050405020304" pitchFamily="18" charset="0"/>
                <a:ea typeface="Calibri" panose="020F0502020204030204" pitchFamily="34" charset="0"/>
                <a:cs typeface="Times New Roman" panose="02020603050405020304" pitchFamily="18" charset="0"/>
              </a:rPr>
              <a:t>Kimmes</a:t>
            </a:r>
            <a:r>
              <a:rPr lang="en-US" sz="1400" dirty="0">
                <a:latin typeface="Times New Roman" panose="02020603050405020304" pitchFamily="18" charset="0"/>
                <a:ea typeface="Calibri" panose="020F0502020204030204" pitchFamily="34" charset="0"/>
                <a:cs typeface="Times New Roman" panose="02020603050405020304" pitchFamily="18" charset="0"/>
              </a:rPr>
              <a:t>, J. G., Mallory, A. B., Cameron, C., &amp; </a:t>
            </a:r>
            <a:r>
              <a:rPr lang="en-US" sz="1400" dirty="0" err="1">
                <a:latin typeface="Times New Roman" panose="02020603050405020304" pitchFamily="18" charset="0"/>
                <a:ea typeface="Calibri" panose="020F0502020204030204" pitchFamily="34" charset="0"/>
                <a:cs typeface="Times New Roman" panose="02020603050405020304" pitchFamily="18" charset="0"/>
              </a:rPr>
              <a:t>Köse</a:t>
            </a:r>
            <a:r>
              <a:rPr lang="en-US" sz="1400" dirty="0">
                <a:latin typeface="Times New Roman" panose="02020603050405020304" pitchFamily="18" charset="0"/>
                <a:ea typeface="Calibri" panose="020F0502020204030204" pitchFamily="34" charset="0"/>
                <a:cs typeface="Times New Roman" panose="02020603050405020304" pitchFamily="18" charset="0"/>
              </a:rPr>
              <a:t>, Ö. (2015). A treatment model for anxiety-related sexual dysfunctions using mindfulness meditation within a sex-positive framework.</a:t>
            </a:r>
            <a:r>
              <a:rPr lang="en-US" sz="1400" i="1" dirty="0">
                <a:latin typeface="Times New Roman" panose="02020603050405020304" pitchFamily="18" charset="0"/>
                <a:ea typeface="Calibri" panose="020F0502020204030204" pitchFamily="34" charset="0"/>
                <a:cs typeface="Times New Roman" panose="02020603050405020304" pitchFamily="18" charset="0"/>
              </a:rPr>
              <a:t> Sexual and Relationship Therapy</a:t>
            </a:r>
            <a:r>
              <a:rPr lang="en-US" sz="1400" dirty="0">
                <a:latin typeface="Times New Roman" panose="02020603050405020304" pitchFamily="18" charset="0"/>
                <a:ea typeface="Calibri" panose="020F0502020204030204" pitchFamily="34" charset="0"/>
                <a:cs typeface="Times New Roman" panose="02020603050405020304" pitchFamily="18" charset="0"/>
              </a:rPr>
              <a:t>, 30(2), 286–296. https://doi-org.lopes.idm.oclc.org/10.1080/14681994.2015.1013023 </a:t>
            </a:r>
          </a:p>
          <a:p>
            <a:pPr marL="174625" marR="0" indent="-174625">
              <a:lnSpc>
                <a:spcPct val="107000"/>
              </a:lnSpc>
              <a:spcBef>
                <a:spcPts val="0"/>
              </a:spcBef>
              <a:spcAft>
                <a:spcPts val="800"/>
              </a:spcAft>
              <a:buNone/>
            </a:pPr>
            <a:r>
              <a:rPr lang="en-US" sz="1400" dirty="0">
                <a:latin typeface="Times New Roman" panose="02020603050405020304" pitchFamily="18" charset="0"/>
                <a:ea typeface="Calibri" panose="020F0502020204030204" pitchFamily="34" charset="0"/>
                <a:cs typeface="Times New Roman" panose="02020603050405020304" pitchFamily="18" charset="0"/>
              </a:rPr>
              <a:t>Montgomery K. A. (2008). </a:t>
            </a:r>
            <a:r>
              <a:rPr lang="en-US" sz="1400" i="1" dirty="0">
                <a:latin typeface="Times New Roman" panose="02020603050405020304" pitchFamily="18" charset="0"/>
                <a:ea typeface="Calibri" panose="020F0502020204030204" pitchFamily="34" charset="0"/>
                <a:cs typeface="Times New Roman" panose="02020603050405020304" pitchFamily="18" charset="0"/>
              </a:rPr>
              <a:t>Sexual desire disorders. Psychiatry (</a:t>
            </a:r>
            <a:r>
              <a:rPr lang="en-US" sz="1400" i="1" dirty="0" err="1">
                <a:latin typeface="Times New Roman" panose="02020603050405020304" pitchFamily="18" charset="0"/>
                <a:ea typeface="Calibri" panose="020F0502020204030204" pitchFamily="34" charset="0"/>
                <a:cs typeface="Times New Roman" panose="02020603050405020304" pitchFamily="18" charset="0"/>
              </a:rPr>
              <a:t>Edgmont</a:t>
            </a:r>
            <a:r>
              <a:rPr lang="en-US" sz="1400" i="1" dirty="0">
                <a:latin typeface="Times New Roman" panose="02020603050405020304" pitchFamily="18" charset="0"/>
                <a:ea typeface="Calibri" panose="020F0502020204030204" pitchFamily="34" charset="0"/>
                <a:cs typeface="Times New Roman" panose="02020603050405020304" pitchFamily="18" charset="0"/>
              </a:rPr>
              <a:t> (Pa. : Township))</a:t>
            </a:r>
            <a:r>
              <a:rPr lang="en-US" sz="1400" dirty="0">
                <a:latin typeface="Times New Roman" panose="02020603050405020304" pitchFamily="18" charset="0"/>
                <a:ea typeface="Calibri" panose="020F0502020204030204" pitchFamily="34" charset="0"/>
                <a:cs typeface="Times New Roman" panose="02020603050405020304" pitchFamily="18" charset="0"/>
              </a:rPr>
              <a:t>, 5(6), 50–55. https://www.ncbi.nlm.nih.gov/pmc/articles/PMC2695750/</a:t>
            </a:r>
          </a:p>
          <a:p>
            <a:pPr marL="0" marR="0" indent="0">
              <a:lnSpc>
                <a:spcPct val="107000"/>
              </a:lnSpc>
              <a:spcBef>
                <a:spcPts val="0"/>
              </a:spcBef>
              <a:spcAft>
                <a:spcPts val="800"/>
              </a:spcAft>
              <a:buNone/>
            </a:pP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10</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10</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67580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Objectives</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825625"/>
            <a:ext cx="10826363" cy="4351338"/>
          </a:xfrm>
        </p:spPr>
        <p:txBody>
          <a:bodyPr/>
          <a:lstStyle/>
          <a:p>
            <a:r>
              <a:rPr lang="en-US" dirty="0">
                <a:latin typeface="Times New Roman" panose="02020603050405020304" pitchFamily="18" charset="0"/>
                <a:cs typeface="Times New Roman" panose="02020603050405020304" pitchFamily="18" charset="0"/>
              </a:rPr>
              <a:t>Establish distinction between sexual dysfunction disorder and paraphilic disorder</a:t>
            </a:r>
          </a:p>
          <a:p>
            <a:r>
              <a:rPr lang="en-US" dirty="0">
                <a:latin typeface="Times New Roman" panose="02020603050405020304" pitchFamily="18" charset="0"/>
                <a:cs typeface="Times New Roman" panose="02020603050405020304" pitchFamily="18" charset="0"/>
              </a:rPr>
              <a:t>Describe Male Hypoactive Sexual Desire Disorder and discuss treatment methods</a:t>
            </a:r>
          </a:p>
          <a:p>
            <a:r>
              <a:rPr lang="en-US" dirty="0">
                <a:latin typeface="Times New Roman" panose="02020603050405020304" pitchFamily="18" charset="0"/>
                <a:cs typeface="Times New Roman" panose="02020603050405020304" pitchFamily="18" charset="0"/>
              </a:rPr>
              <a:t>Describe Voyeuristic Disorder and discuss treatment methods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2</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2</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271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838200" y="214055"/>
            <a:ext cx="10515600" cy="1325563"/>
          </a:xfrm>
        </p:spPr>
        <p:txBody>
          <a:bodyPr/>
          <a:lstStyle/>
          <a:p>
            <a:r>
              <a:rPr lang="en-US" dirty="0">
                <a:latin typeface="Times New Roman" panose="02020603050405020304" pitchFamily="18" charset="0"/>
                <a:cs typeface="Times New Roman" panose="02020603050405020304" pitchFamily="18" charset="0"/>
              </a:rPr>
              <a:t>Sexual Dysfunction Disorder</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1" y="1499858"/>
            <a:ext cx="10794558" cy="4508776"/>
          </a:xfrm>
        </p:spPr>
        <p:txBody>
          <a:bodyPr>
            <a:normAutofit fontScale="92500"/>
          </a:bodyPr>
          <a:lstStyle/>
          <a:p>
            <a:pPr>
              <a:lnSpc>
                <a:spcPct val="150000"/>
              </a:lnSpc>
            </a:pPr>
            <a:r>
              <a:rPr lang="en-US" dirty="0">
                <a:latin typeface="Times New Roman" panose="02020603050405020304" pitchFamily="18" charset="0"/>
                <a:cs typeface="Times New Roman" panose="02020603050405020304" pitchFamily="18" charset="0"/>
              </a:rPr>
              <a:t>Characterized by significant disturbance in sexual experience</a:t>
            </a:r>
          </a:p>
          <a:p>
            <a:pPr>
              <a:lnSpc>
                <a:spcPct val="150000"/>
              </a:lnSpc>
            </a:pPr>
            <a:r>
              <a:rPr lang="en-US" dirty="0">
                <a:latin typeface="Times New Roman" panose="02020603050405020304" pitchFamily="18" charset="0"/>
                <a:cs typeface="Times New Roman" panose="02020603050405020304" pitchFamily="18" charset="0"/>
              </a:rPr>
              <a:t>Can exist as lifelong or temporary</a:t>
            </a:r>
          </a:p>
          <a:p>
            <a:pPr>
              <a:lnSpc>
                <a:spcPct val="150000"/>
              </a:lnSpc>
            </a:pPr>
            <a:r>
              <a:rPr lang="en-US" dirty="0">
                <a:latin typeface="Times New Roman" panose="02020603050405020304" pitchFamily="18" charset="0"/>
                <a:cs typeface="Times New Roman" panose="02020603050405020304" pitchFamily="18" charset="0"/>
              </a:rPr>
              <a:t>disorders</a:t>
            </a:r>
          </a:p>
          <a:p>
            <a:pPr>
              <a:lnSpc>
                <a:spcPct val="150000"/>
              </a:lnSpc>
            </a:pPr>
            <a:r>
              <a:rPr lang="en-US" dirty="0">
                <a:latin typeface="Times New Roman" panose="02020603050405020304" pitchFamily="18" charset="0"/>
                <a:cs typeface="Times New Roman" panose="02020603050405020304" pitchFamily="18" charset="0"/>
              </a:rPr>
              <a:t>Several possible causes</a:t>
            </a:r>
          </a:p>
          <a:p>
            <a:pPr lvl="1">
              <a:lnSpc>
                <a:spcPct val="150000"/>
              </a:lnSpc>
            </a:pPr>
            <a:r>
              <a:rPr lang="en-US" dirty="0">
                <a:latin typeface="Times New Roman" panose="02020603050405020304" pitchFamily="18" charset="0"/>
                <a:cs typeface="Times New Roman" panose="02020603050405020304" pitchFamily="18" charset="0"/>
              </a:rPr>
              <a:t>Biological</a:t>
            </a:r>
          </a:p>
          <a:p>
            <a:pPr lvl="1">
              <a:lnSpc>
                <a:spcPct val="150000"/>
              </a:lnSpc>
            </a:pPr>
            <a:r>
              <a:rPr lang="en-US" dirty="0">
                <a:latin typeface="Times New Roman" panose="02020603050405020304" pitchFamily="18" charset="0"/>
                <a:cs typeface="Times New Roman" panose="02020603050405020304" pitchFamily="18" charset="0"/>
              </a:rPr>
              <a:t>Psychological</a:t>
            </a:r>
          </a:p>
          <a:p>
            <a:pPr lvl="1">
              <a:lnSpc>
                <a:spcPct val="150000"/>
              </a:lnSpc>
            </a:pPr>
            <a:r>
              <a:rPr lang="en-US" dirty="0">
                <a:latin typeface="Times New Roman" panose="02020603050405020304" pitchFamily="18" charset="0"/>
                <a:cs typeface="Times New Roman" panose="02020603050405020304" pitchFamily="18" charset="0"/>
              </a:rPr>
              <a:t>Social</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3</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3</a:t>
            </a:fld>
            <a:endParaRPr lang="en-US" sz="1800" dirty="0">
              <a:solidFill>
                <a:schemeClr val="bg1"/>
              </a:solidFill>
              <a:latin typeface="Times New Roman" panose="02020603050405020304" pitchFamily="18" charset="0"/>
              <a:cs typeface="Times New Roman" panose="02020603050405020304" pitchFamily="18" charset="0"/>
            </a:endParaRPr>
          </a:p>
        </p:txBody>
      </p:sp>
      <p:pic>
        <p:nvPicPr>
          <p:cNvPr id="9" name="Picture 8" descr="A picture containing text, vector graphics&#10;&#10;Description automatically generated">
            <a:extLst>
              <a:ext uri="{FF2B5EF4-FFF2-40B4-BE49-F238E27FC236}">
                <a16:creationId xmlns:a16="http://schemas.microsoft.com/office/drawing/2014/main" id="{D29CDC89-CE96-4676-BE97-633570599D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8346" y="1272403"/>
            <a:ext cx="4924508" cy="4924508"/>
          </a:xfrm>
          <a:prstGeom prst="rect">
            <a:avLst/>
          </a:prstGeom>
        </p:spPr>
      </p:pic>
    </p:spTree>
    <p:extLst>
      <p:ext uri="{BB962C8B-B14F-4D97-AF65-F5344CB8AC3E}">
        <p14:creationId xmlns:p14="http://schemas.microsoft.com/office/powerpoint/2010/main" val="194633311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Paraphilic Disorder</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550504"/>
            <a:ext cx="10826363" cy="4626459"/>
          </a:xfrm>
        </p:spPr>
        <p:txBody>
          <a:bodyPr/>
          <a:lstStyle/>
          <a:p>
            <a:pPr>
              <a:lnSpc>
                <a:spcPct val="150000"/>
              </a:lnSpc>
            </a:pPr>
            <a:r>
              <a:rPr lang="en-US" dirty="0">
                <a:latin typeface="Times New Roman" panose="02020603050405020304" pitchFamily="18" charset="0"/>
                <a:cs typeface="Times New Roman" panose="02020603050405020304" pitchFamily="18" charset="0"/>
              </a:rPr>
              <a:t>Characterized by intense and persistent sexual interest in activity that does not involve genital stimulation or fondling</a:t>
            </a:r>
          </a:p>
          <a:p>
            <a:pPr>
              <a:lnSpc>
                <a:spcPct val="150000"/>
              </a:lnSpc>
            </a:pPr>
            <a:r>
              <a:rPr lang="en-US" dirty="0">
                <a:latin typeface="Times New Roman" panose="02020603050405020304" pitchFamily="18" charset="0"/>
                <a:cs typeface="Times New Roman" panose="02020603050405020304" pitchFamily="18" charset="0"/>
              </a:rPr>
              <a:t>Classified in two groups</a:t>
            </a:r>
          </a:p>
          <a:p>
            <a:pPr lvl="1">
              <a:lnSpc>
                <a:spcPct val="150000"/>
              </a:lnSpc>
            </a:pPr>
            <a:r>
              <a:rPr lang="en-US" dirty="0">
                <a:latin typeface="Times New Roman" panose="02020603050405020304" pitchFamily="18" charset="0"/>
                <a:cs typeface="Times New Roman" panose="02020603050405020304" pitchFamily="18" charset="0"/>
              </a:rPr>
              <a:t>Anomalous activity preferences</a:t>
            </a:r>
          </a:p>
          <a:p>
            <a:pPr lvl="1">
              <a:lnSpc>
                <a:spcPct val="150000"/>
              </a:lnSpc>
            </a:pPr>
            <a:r>
              <a:rPr lang="en-US" dirty="0">
                <a:latin typeface="Times New Roman" panose="02020603050405020304" pitchFamily="18" charset="0"/>
                <a:cs typeface="Times New Roman" panose="02020603050405020304" pitchFamily="18" charset="0"/>
              </a:rPr>
              <a:t>Anomalous target preferences</a:t>
            </a:r>
          </a:p>
          <a:p>
            <a:pPr>
              <a:lnSpc>
                <a:spcPct val="150000"/>
              </a:lnSpc>
            </a:pPr>
            <a:r>
              <a:rPr lang="en-US" dirty="0">
                <a:latin typeface="Times New Roman" panose="02020603050405020304" pitchFamily="18" charset="0"/>
                <a:cs typeface="Times New Roman" panose="02020603050405020304" pitchFamily="18" charset="0"/>
              </a:rPr>
              <a:t>Erotic activities and erotic targets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4</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4</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05860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Male Hypoactive Sexual Desire Disorder</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825625"/>
            <a:ext cx="10826363" cy="4351338"/>
          </a:xfrm>
        </p:spPr>
        <p:txBody>
          <a:bodyPr/>
          <a:lstStyle/>
          <a:p>
            <a:pPr>
              <a:lnSpc>
                <a:spcPct val="200000"/>
              </a:lnSpc>
            </a:pPr>
            <a:r>
              <a:rPr lang="en-US" dirty="0">
                <a:latin typeface="Times New Roman" panose="02020603050405020304" pitchFamily="18" charset="0"/>
                <a:cs typeface="Times New Roman" panose="02020603050405020304" pitchFamily="18" charset="0"/>
              </a:rPr>
              <a:t>Diagnostic criteria (condensed):</a:t>
            </a:r>
          </a:p>
          <a:p>
            <a:pPr lvl="1">
              <a:lnSpc>
                <a:spcPct val="200000"/>
              </a:lnSpc>
            </a:pPr>
            <a:r>
              <a:rPr lang="en-US" dirty="0">
                <a:latin typeface="Times New Roman" panose="02020603050405020304" pitchFamily="18" charset="0"/>
                <a:cs typeface="Times New Roman" panose="02020603050405020304" pitchFamily="18" charset="0"/>
              </a:rPr>
              <a:t>Persistent reoccurring deficiency or absence of sexual interest</a:t>
            </a:r>
          </a:p>
          <a:p>
            <a:pPr lvl="1">
              <a:lnSpc>
                <a:spcPct val="200000"/>
              </a:lnSpc>
            </a:pPr>
            <a:r>
              <a:rPr lang="en-US" dirty="0">
                <a:latin typeface="Times New Roman" panose="02020603050405020304" pitchFamily="18" charset="0"/>
                <a:cs typeface="Times New Roman" panose="02020603050405020304" pitchFamily="18" charset="0"/>
              </a:rPr>
              <a:t>Not caused by other sexual factors</a:t>
            </a:r>
          </a:p>
          <a:p>
            <a:pPr>
              <a:lnSpc>
                <a:spcPct val="200000"/>
              </a:lnSpc>
            </a:pPr>
            <a:r>
              <a:rPr lang="en-US" dirty="0">
                <a:latin typeface="Times New Roman" panose="02020603050405020304" pitchFamily="18" charset="0"/>
                <a:cs typeface="Times New Roman" panose="02020603050405020304" pitchFamily="18" charset="0"/>
              </a:rPr>
              <a:t>Consider other circumstantial factors</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5</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5</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15591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838200" y="136525"/>
            <a:ext cx="10515600" cy="1309261"/>
          </a:xfrm>
        </p:spPr>
        <p:txBody>
          <a:bodyPr>
            <a:normAutofit/>
          </a:bodyPr>
          <a:lstStyle/>
          <a:p>
            <a:r>
              <a:rPr lang="en-US" sz="4000" dirty="0">
                <a:latin typeface="Times New Roman" panose="02020603050405020304" pitchFamily="18" charset="0"/>
                <a:cs typeface="Times New Roman" panose="02020603050405020304" pitchFamily="18" charset="0"/>
              </a:rPr>
              <a:t>Treating Male Hypoactive Sexual Desire Disorder</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199" y="1288112"/>
            <a:ext cx="10826363" cy="4888852"/>
          </a:xfrm>
        </p:spPr>
        <p:txBody>
          <a:bodyPr/>
          <a:lstStyle/>
          <a:p>
            <a:pPr>
              <a:lnSpc>
                <a:spcPct val="200000"/>
              </a:lnSpc>
            </a:pPr>
            <a:r>
              <a:rPr lang="en-US" dirty="0">
                <a:latin typeface="Times New Roman" panose="02020603050405020304" pitchFamily="18" charset="0"/>
                <a:cs typeface="Times New Roman" panose="02020603050405020304" pitchFamily="18" charset="0"/>
              </a:rPr>
              <a:t>Therapy</a:t>
            </a:r>
          </a:p>
          <a:p>
            <a:pPr lvl="1">
              <a:lnSpc>
                <a:spcPct val="200000"/>
              </a:lnSpc>
            </a:pPr>
            <a:r>
              <a:rPr lang="en-US" dirty="0">
                <a:latin typeface="Times New Roman" panose="02020603050405020304" pitchFamily="18" charset="0"/>
                <a:cs typeface="Times New Roman" panose="02020603050405020304" pitchFamily="18" charset="0"/>
              </a:rPr>
              <a:t>Cognitive behavioral therapy</a:t>
            </a:r>
          </a:p>
          <a:p>
            <a:pPr lvl="1">
              <a:lnSpc>
                <a:spcPct val="200000"/>
              </a:lnSpc>
            </a:pPr>
            <a:r>
              <a:rPr lang="en-US" dirty="0">
                <a:latin typeface="Times New Roman" panose="02020603050405020304" pitchFamily="18" charset="0"/>
                <a:cs typeface="Times New Roman" panose="02020603050405020304" pitchFamily="18" charset="0"/>
              </a:rPr>
              <a:t>Sex-positive oriented sex therapy</a:t>
            </a:r>
          </a:p>
          <a:p>
            <a:pPr>
              <a:lnSpc>
                <a:spcPct val="200000"/>
              </a:lnSpc>
            </a:pPr>
            <a:r>
              <a:rPr lang="en-US" dirty="0">
                <a:latin typeface="Times New Roman" panose="02020603050405020304" pitchFamily="18" charset="0"/>
                <a:cs typeface="Times New Roman" panose="02020603050405020304" pitchFamily="18" charset="0"/>
              </a:rPr>
              <a:t>Pharmacology</a:t>
            </a:r>
          </a:p>
          <a:p>
            <a:pPr lvl="1">
              <a:lnSpc>
                <a:spcPct val="200000"/>
              </a:lnSpc>
            </a:pPr>
            <a:r>
              <a:rPr lang="en-US" dirty="0">
                <a:latin typeface="Times New Roman" panose="02020603050405020304" pitchFamily="18" charset="0"/>
                <a:cs typeface="Times New Roman" panose="02020603050405020304" pitchFamily="18" charset="0"/>
              </a:rPr>
              <a:t>Androgen supplementation</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6</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6</a:t>
            </a:fld>
            <a:endParaRPr lang="en-US" sz="1800" dirty="0">
              <a:solidFill>
                <a:schemeClr val="bg1"/>
              </a:solidFill>
              <a:latin typeface="Times New Roman" panose="02020603050405020304" pitchFamily="18" charset="0"/>
              <a:cs typeface="Times New Roman" panose="02020603050405020304" pitchFamily="18" charset="0"/>
            </a:endParaRPr>
          </a:p>
        </p:txBody>
      </p:sp>
      <p:pic>
        <p:nvPicPr>
          <p:cNvPr id="9" name="Picture 8" descr="A person covering their face with their hands&#10;&#10;Description automatically generated with medium confidence">
            <a:extLst>
              <a:ext uri="{FF2B5EF4-FFF2-40B4-BE49-F238E27FC236}">
                <a16:creationId xmlns:a16="http://schemas.microsoft.com/office/drawing/2014/main" id="{600C7592-FAF9-490B-A703-DD6F9DA375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8592" y="1606182"/>
            <a:ext cx="7712672" cy="4592006"/>
          </a:xfrm>
          <a:prstGeom prst="rect">
            <a:avLst/>
          </a:prstGeom>
        </p:spPr>
      </p:pic>
    </p:spTree>
    <p:extLst>
      <p:ext uri="{BB962C8B-B14F-4D97-AF65-F5344CB8AC3E}">
        <p14:creationId xmlns:p14="http://schemas.microsoft.com/office/powerpoint/2010/main" val="1697899574"/>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Voyeuristic Disorder</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0" y="1690687"/>
            <a:ext cx="10515600" cy="4257675"/>
          </a:xfrm>
        </p:spPr>
        <p:txBody>
          <a:bodyPr/>
          <a:lstStyle/>
          <a:p>
            <a:r>
              <a:rPr lang="en-US" dirty="0">
                <a:latin typeface="Times New Roman" panose="02020603050405020304" pitchFamily="18" charset="0"/>
                <a:cs typeface="Times New Roman" panose="02020603050405020304" pitchFamily="18" charset="0"/>
              </a:rPr>
              <a:t>Diagnostic criteria (condensed):</a:t>
            </a:r>
          </a:p>
          <a:p>
            <a:pPr lvl="1"/>
            <a:r>
              <a:rPr lang="en-US" dirty="0">
                <a:latin typeface="Times New Roman" panose="02020603050405020304" pitchFamily="18" charset="0"/>
                <a:cs typeface="Times New Roman" panose="02020603050405020304" pitchFamily="18" charset="0"/>
              </a:rPr>
              <a:t>Recurrent and intense sexual desire from observing unsuspecting person or persons naked or engaged in sexual contact</a:t>
            </a:r>
          </a:p>
          <a:p>
            <a:pPr lvl="1"/>
            <a:r>
              <a:rPr lang="en-US" dirty="0">
                <a:latin typeface="Times New Roman" panose="02020603050405020304" pitchFamily="18" charset="0"/>
                <a:cs typeface="Times New Roman" panose="02020603050405020304" pitchFamily="18" charset="0"/>
              </a:rPr>
              <a:t>Arousal has been acted on with nonconsenting person or persons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Can be applied to those who admit sexual interest and to those that deny in the face of substantial evidence</a:t>
            </a:r>
          </a:p>
          <a:p>
            <a:r>
              <a:rPr lang="en-US" dirty="0">
                <a:latin typeface="Times New Roman" panose="02020603050405020304" pitchFamily="18" charset="0"/>
                <a:cs typeface="Times New Roman" panose="02020603050405020304" pitchFamily="18" charset="0"/>
              </a:rPr>
              <a:t>Recurrent spying of at least three individuals is guideline</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7</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7</a:t>
            </a:fld>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27684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Treating Voyeuristic Disorder </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838201" y="2202510"/>
            <a:ext cx="3368040" cy="3224353"/>
          </a:xfrm>
        </p:spPr>
        <p:txBody>
          <a:bodyPr/>
          <a:lstStyle/>
          <a:p>
            <a:r>
              <a:rPr lang="en-US" dirty="0">
                <a:latin typeface="Times New Roman" panose="02020603050405020304" pitchFamily="18" charset="0"/>
                <a:cs typeface="Times New Roman" panose="02020603050405020304" pitchFamily="18" charset="0"/>
              </a:rPr>
              <a:t>Therapy</a:t>
            </a:r>
          </a:p>
          <a:p>
            <a:pPr lvl="1"/>
            <a:r>
              <a:rPr lang="en-US" dirty="0">
                <a:latin typeface="Times New Roman" panose="02020603050405020304" pitchFamily="18" charset="0"/>
                <a:cs typeface="Times New Roman" panose="02020603050405020304" pitchFamily="18" charset="0"/>
              </a:rPr>
              <a:t>Cognitive Behavioral Therapy</a:t>
            </a:r>
          </a:p>
          <a:p>
            <a:pPr lvl="1"/>
            <a:r>
              <a:rPr lang="en-US" dirty="0">
                <a:latin typeface="Times New Roman" panose="02020603050405020304" pitchFamily="18" charset="0"/>
                <a:cs typeface="Times New Roman" panose="02020603050405020304" pitchFamily="18" charset="0"/>
              </a:rPr>
              <a:t>Group therapy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Pharmacology</a:t>
            </a: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8</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8</a:t>
            </a:fld>
            <a:endParaRPr lang="en-US" sz="1800" dirty="0">
              <a:solidFill>
                <a:schemeClr val="bg1"/>
              </a:solidFill>
              <a:latin typeface="Times New Roman" panose="02020603050405020304" pitchFamily="18" charset="0"/>
              <a:cs typeface="Times New Roman" panose="02020603050405020304" pitchFamily="18" charset="0"/>
            </a:endParaRPr>
          </a:p>
        </p:txBody>
      </p:sp>
      <p:pic>
        <p:nvPicPr>
          <p:cNvPr id="9" name="Picture 8" descr="A picture containing blur&#10;&#10;Description automatically generated">
            <a:extLst>
              <a:ext uri="{FF2B5EF4-FFF2-40B4-BE49-F238E27FC236}">
                <a16:creationId xmlns:a16="http://schemas.microsoft.com/office/drawing/2014/main" id="{97F44685-F316-4FF6-A21B-E3CF520F41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6124" y="1773886"/>
            <a:ext cx="6977187" cy="3652978"/>
          </a:xfrm>
          <a:prstGeom prst="rect">
            <a:avLst/>
          </a:prstGeom>
        </p:spPr>
      </p:pic>
    </p:spTree>
    <p:extLst>
      <p:ext uri="{BB962C8B-B14F-4D97-AF65-F5344CB8AC3E}">
        <p14:creationId xmlns:p14="http://schemas.microsoft.com/office/powerpoint/2010/main" val="49967687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FE29-C677-460B-BE21-9F1A348295B6}"/>
              </a:ext>
            </a:extLst>
          </p:cNvPr>
          <p:cNvSpPr>
            <a:spLocks noGrp="1"/>
          </p:cNvSpPr>
          <p:nvPr>
            <p:ph type="title"/>
          </p:nvPr>
        </p:nvSpPr>
        <p:spPr>
          <a:xfrm>
            <a:off x="838200" y="152639"/>
            <a:ext cx="10515600" cy="1325563"/>
          </a:xfrm>
        </p:spPr>
        <p:txBody>
          <a:bodyPr/>
          <a:lstStyle/>
          <a:p>
            <a:pPr algn="r"/>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EF8F6534-ADCC-4AD6-B897-CEACC4503424}"/>
              </a:ext>
            </a:extLst>
          </p:cNvPr>
          <p:cNvSpPr>
            <a:spLocks noGrp="1"/>
          </p:cNvSpPr>
          <p:nvPr>
            <p:ph idx="1"/>
          </p:nvPr>
        </p:nvSpPr>
        <p:spPr>
          <a:xfrm>
            <a:off x="5963478" y="2345635"/>
            <a:ext cx="5390322" cy="3831328"/>
          </a:xfrm>
        </p:spPr>
        <p:txBody>
          <a:bodyPr>
            <a:normAutofit/>
          </a:bodyPr>
          <a:lstStyle/>
          <a:p>
            <a:pPr marL="0" indent="0" algn="ctr">
              <a:buNone/>
            </a:pPr>
            <a:r>
              <a:rPr lang="en-US" sz="3200" dirty="0">
                <a:solidFill>
                  <a:srgbClr val="333333"/>
                </a:solidFill>
                <a:latin typeface="Times New Roman" panose="02020603050405020304" pitchFamily="18" charset="0"/>
                <a:cs typeface="Times New Roman" panose="02020603050405020304" pitchFamily="18" charset="0"/>
              </a:rPr>
              <a:t>“</a:t>
            </a:r>
            <a:r>
              <a:rPr lang="en-US" sz="3200" b="0" i="0" dirty="0">
                <a:solidFill>
                  <a:srgbClr val="333333"/>
                </a:solidFill>
                <a:effectLst/>
                <a:latin typeface="Times New Roman" panose="02020603050405020304" pitchFamily="18" charset="0"/>
                <a:cs typeface="Times New Roman" panose="02020603050405020304" pitchFamily="18" charset="0"/>
              </a:rPr>
              <a:t>What a kid I got. I told him about the birds and the bees, and he told me about the butcher and my wife.”</a:t>
            </a:r>
          </a:p>
          <a:p>
            <a:pPr marL="0" indent="0" algn="ctr">
              <a:buNone/>
            </a:pPr>
            <a:r>
              <a:rPr lang="en-US" sz="3200" dirty="0">
                <a:solidFill>
                  <a:srgbClr val="333333"/>
                </a:solidFill>
                <a:latin typeface="Times New Roman" panose="02020603050405020304" pitchFamily="18" charset="0"/>
                <a:cs typeface="Times New Roman" panose="02020603050405020304" pitchFamily="18" charset="0"/>
              </a:rPr>
              <a:t>-</a:t>
            </a:r>
            <a:r>
              <a:rPr lang="en-US" sz="3200" b="0" i="0" dirty="0">
                <a:solidFill>
                  <a:srgbClr val="333333"/>
                </a:solidFill>
                <a:effectLst/>
                <a:latin typeface="Times New Roman" panose="02020603050405020304" pitchFamily="18" charset="0"/>
                <a:cs typeface="Times New Roman" panose="02020603050405020304" pitchFamily="18" charset="0"/>
              </a:rPr>
              <a:t>Rodney Dangerfield</a:t>
            </a:r>
            <a:endParaRPr lang="en-US" sz="3200"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AD5F875-D517-4319-A53B-176F137878B0}"/>
              </a:ext>
            </a:extLst>
          </p:cNvPr>
          <p:cNvSpPr>
            <a:spLocks noGrp="1"/>
          </p:cNvSpPr>
          <p:nvPr>
            <p:ph type="sldNum" sz="quarter" idx="12"/>
          </p:nvPr>
        </p:nvSpPr>
        <p:spPr/>
        <p:txBody>
          <a:bodyPr/>
          <a:lstStyle/>
          <a:p>
            <a:fld id="{B470B1F0-4B4A-48CB-A445-709AA81651D7}" type="slidenum">
              <a:rPr lang="en-US" smtClean="0"/>
              <a:t>9</a:t>
            </a:fld>
            <a:endParaRPr lang="en-US"/>
          </a:p>
        </p:txBody>
      </p:sp>
      <p:sp>
        <p:nvSpPr>
          <p:cNvPr id="5" name="Rectangle 4">
            <a:extLst>
              <a:ext uri="{FF2B5EF4-FFF2-40B4-BE49-F238E27FC236}">
                <a16:creationId xmlns:a16="http://schemas.microsoft.com/office/drawing/2014/main" id="{77821ECB-A340-4CEB-88AA-7E4FAC794B9A}"/>
              </a:ext>
            </a:extLst>
          </p:cNvPr>
          <p:cNvSpPr/>
          <p:nvPr/>
        </p:nvSpPr>
        <p:spPr>
          <a:xfrm>
            <a:off x="0" y="6199464"/>
            <a:ext cx="12192000" cy="655982"/>
          </a:xfrm>
          <a:prstGeom prst="rect">
            <a:avLst/>
          </a:prstGeom>
          <a:solidFill>
            <a:srgbClr val="8127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B15F0838-5741-4C8A-9099-835F1F099DED}"/>
              </a:ext>
            </a:extLst>
          </p:cNvPr>
          <p:cNvSpPr txBox="1"/>
          <p:nvPr/>
        </p:nvSpPr>
        <p:spPr>
          <a:xfrm>
            <a:off x="838200" y="6349590"/>
            <a:ext cx="2771775" cy="369332"/>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Grand Canyon University </a:t>
            </a:r>
          </a:p>
        </p:txBody>
      </p:sp>
      <p:sp>
        <p:nvSpPr>
          <p:cNvPr id="7" name="Slide Number Placeholder 7">
            <a:extLst>
              <a:ext uri="{FF2B5EF4-FFF2-40B4-BE49-F238E27FC236}">
                <a16:creationId xmlns:a16="http://schemas.microsoft.com/office/drawing/2014/main" id="{C5C4DD2E-E843-40AC-A946-2B6C356111FF}"/>
              </a:ext>
            </a:extLst>
          </p:cNvPr>
          <p:cNvSpPr txBox="1">
            <a:spLocks/>
          </p:cNvSpPr>
          <p:nvPr/>
        </p:nvSpPr>
        <p:spPr>
          <a:xfrm>
            <a:off x="8610600" y="6353797"/>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470B1F0-4B4A-48CB-A445-709AA81651D7}" type="slidenum">
              <a:rPr lang="en-US" sz="1800" smtClean="0">
                <a:solidFill>
                  <a:schemeClr val="bg1"/>
                </a:solidFill>
                <a:latin typeface="Times New Roman" panose="02020603050405020304" pitchFamily="18" charset="0"/>
                <a:cs typeface="Times New Roman" panose="02020603050405020304" pitchFamily="18" charset="0"/>
              </a:rPr>
              <a:pPr/>
              <a:t>9</a:t>
            </a:fld>
            <a:endParaRPr lang="en-US" sz="1800" dirty="0">
              <a:solidFill>
                <a:schemeClr val="bg1"/>
              </a:solidFill>
              <a:latin typeface="Times New Roman" panose="02020603050405020304" pitchFamily="18" charset="0"/>
              <a:cs typeface="Times New Roman" panose="02020603050405020304" pitchFamily="18" charset="0"/>
            </a:endParaRPr>
          </a:p>
        </p:txBody>
      </p:sp>
      <p:pic>
        <p:nvPicPr>
          <p:cNvPr id="9" name="Picture 8" descr="Icon&#10;&#10;Description automatically generated">
            <a:extLst>
              <a:ext uri="{FF2B5EF4-FFF2-40B4-BE49-F238E27FC236}">
                <a16:creationId xmlns:a16="http://schemas.microsoft.com/office/drawing/2014/main" id="{6F10F29D-2E79-4BE6-A617-211093F841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750" y="211373"/>
            <a:ext cx="5565250" cy="5565250"/>
          </a:xfrm>
          <a:prstGeom prst="rect">
            <a:avLst/>
          </a:prstGeom>
        </p:spPr>
      </p:pic>
    </p:spTree>
    <p:extLst>
      <p:ext uri="{BB962C8B-B14F-4D97-AF65-F5344CB8AC3E}">
        <p14:creationId xmlns:p14="http://schemas.microsoft.com/office/powerpoint/2010/main" val="927102476"/>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59181185946E48BFD495578727D0FB" ma:contentTypeVersion="10" ma:contentTypeDescription="Create a new document." ma:contentTypeScope="" ma:versionID="c247da9b6994379f0a7b9c1d27f329fa">
  <xsd:schema xmlns:xsd="http://www.w3.org/2001/XMLSchema" xmlns:xs="http://www.w3.org/2001/XMLSchema" xmlns:p="http://schemas.microsoft.com/office/2006/metadata/properties" xmlns:ns3="51e37a15-63f7-415a-ba68-8ec4e24dfb64" targetNamespace="http://schemas.microsoft.com/office/2006/metadata/properties" ma:root="true" ma:fieldsID="3c0db4f4e4fdad5c8e99c232b7e66036" ns3:_="">
    <xsd:import namespace="51e37a15-63f7-415a-ba68-8ec4e24dfb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e37a15-63f7-415a-ba68-8ec4e24dfb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F867D9-6504-43C2-ACB3-134186E0A3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e37a15-63f7-415a-ba68-8ec4e24dfb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65D78A3-376C-42D7-902C-47345D4CC134}">
  <ds:schemaRefs>
    <ds:schemaRef ds:uri="http://schemas.microsoft.com/sharepoint/v3/contenttype/forms"/>
  </ds:schemaRefs>
</ds:datastoreItem>
</file>

<file path=customXml/itemProps3.xml><?xml version="1.0" encoding="utf-8"?>
<ds:datastoreItem xmlns:ds="http://schemas.openxmlformats.org/officeDocument/2006/customXml" ds:itemID="{5BE6ED55-9D78-462E-BB2A-227871134951}">
  <ds:schemaRefs>
    <ds:schemaRef ds:uri="http://purl.org/dc/terms/"/>
    <ds:schemaRef ds:uri="http://purl.org/dc/dcmitype/"/>
    <ds:schemaRef ds:uri="51e37a15-63f7-415a-ba68-8ec4e24dfb64"/>
    <ds:schemaRef ds:uri="http://schemas.microsoft.com/office/2006/metadata/propertie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4747</TotalTime>
  <Words>1917</Words>
  <Application>Microsoft Office PowerPoint</Application>
  <PresentationFormat>Widescreen</PresentationFormat>
  <Paragraphs>100</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Sexual Disorders Dylan Schouppe Grand Canyon University CNL-530-0500 Marcie Burger October 27, 2021 </vt:lpstr>
      <vt:lpstr>Objectives</vt:lpstr>
      <vt:lpstr>Sexual Dysfunction Disorder</vt:lpstr>
      <vt:lpstr>Paraphilic Disorder</vt:lpstr>
      <vt:lpstr>Male Hypoactive Sexual Desire Disorder</vt:lpstr>
      <vt:lpstr>Treating Male Hypoactive Sexual Desire Disorder</vt:lpstr>
      <vt:lpstr>Voyeuristic Disorder</vt:lpstr>
      <vt:lpstr>Treating Voyeuristic Disorder </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Credentialing Board Research Project Dylan Schouppe Grand Canyon University CNL-504-0504 Marcie Burger September 23, 2020</dc:title>
  <dc:creator>Dylan Schouppe</dc:creator>
  <cp:lastModifiedBy>Dylan Schouppe</cp:lastModifiedBy>
  <cp:revision>8</cp:revision>
  <dcterms:created xsi:type="dcterms:W3CDTF">2020-09-22T17:25:36Z</dcterms:created>
  <dcterms:modified xsi:type="dcterms:W3CDTF">2021-10-27T18:57:06Z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0x010100FF59181185946E48BFD495578727D0FB</vt:lpwstr>
  </property>
</Properties>
</file>